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428" r:id="rId3"/>
    <p:sldId id="429" r:id="rId4"/>
    <p:sldId id="430" r:id="rId5"/>
    <p:sldId id="431" r:id="rId6"/>
    <p:sldId id="432" r:id="rId7"/>
    <p:sldId id="414" r:id="rId8"/>
    <p:sldId id="394" r:id="rId9"/>
    <p:sldId id="304" r:id="rId10"/>
    <p:sldId id="435" r:id="rId11"/>
    <p:sldId id="418" r:id="rId12"/>
    <p:sldId id="421" r:id="rId13"/>
    <p:sldId id="419" r:id="rId14"/>
    <p:sldId id="422" r:id="rId15"/>
    <p:sldId id="297" r:id="rId16"/>
    <p:sldId id="420" r:id="rId17"/>
    <p:sldId id="424" r:id="rId18"/>
    <p:sldId id="433" r:id="rId19"/>
    <p:sldId id="434" r:id="rId20"/>
    <p:sldId id="426" r:id="rId21"/>
    <p:sldId id="427" r:id="rId22"/>
    <p:sldId id="423" r:id="rId23"/>
    <p:sldId id="425" r:id="rId24"/>
    <p:sldId id="308" r:id="rId25"/>
    <p:sldId id="314" r:id="rId26"/>
    <p:sldId id="316" r:id="rId27"/>
    <p:sldId id="317" r:id="rId28"/>
    <p:sldId id="408" r:id="rId29"/>
    <p:sldId id="377" r:id="rId30"/>
  </p:sldIdLst>
  <p:sldSz cx="9144000" cy="70199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scuser" initials="b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917" autoAdjust="0"/>
  </p:normalViewPr>
  <p:slideViewPr>
    <p:cSldViewPr>
      <p:cViewPr>
        <p:scale>
          <a:sx n="75" d="100"/>
          <a:sy n="75" d="100"/>
        </p:scale>
        <p:origin x="-2028" y="-240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3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DEB1A65-C510-4861-B4F2-FA62FCDE564F}" type="datetimeFigureOut">
              <a:rPr lang="en-US" altLang="en-US"/>
              <a:pPr/>
              <a:t>4/29/2016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F8FAC12-F1CB-4E4E-A3EB-988D1BC32F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567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BF5AAA6-440B-4D44-A344-F33E01865049}" type="datetimeFigureOut">
              <a:rPr lang="en-US" altLang="en-US"/>
              <a:pPr/>
              <a:t>4/29/2016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859CE3C-3158-4EE3-A412-89D3A7415A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6190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CF432F-62BE-41A0-8C1C-67977A6A297C}" type="slidenum">
              <a:rPr lang="en-US" altLang="es-ES"/>
              <a:pPr/>
              <a:t>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3182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877056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200" dirty="0" smtClean="0">
                <a:solidFill>
                  <a:srgbClr val="004990"/>
                </a:solidFill>
                <a:latin typeface="Arial"/>
                <a:ea typeface="ＭＳ Ｐゴシック"/>
              </a:rPr>
              <a:t>Understand the specific needs of end users in the wine sector.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200" dirty="0" smtClean="0">
                <a:solidFill>
                  <a:srgbClr val="004990"/>
                </a:solidFill>
                <a:latin typeface="Arial"/>
                <a:ea typeface="ＭＳ Ｐゴシック"/>
              </a:rPr>
              <a:t>Produce comprehensive and reliable set of probabilistic climate information alongside their full verification.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200" dirty="0" smtClean="0">
                <a:solidFill>
                  <a:srgbClr val="004990"/>
                </a:solidFill>
                <a:latin typeface="Arial"/>
                <a:ea typeface="ＭＳ Ｐゴシック"/>
              </a:rPr>
              <a:t>Co-develop user-tailored decision-support materials and tools</a:t>
            </a:r>
          </a:p>
          <a:p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9286475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Wet-dry/Cold-warm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>
                <a:ea typeface="ＭＳ Ｐゴシック" pitchFamily="34" charset="-128"/>
              </a:rPr>
              <a:t>The objective is to provide valuable information for crop management (again, taking into account that the interest is global, not just over Europe). Predicting the climate on inter-annual time scales will be a valuable information for crop management (if a warm year is expected, it is important to maintain the maximum of leaves as possible to protect the plant, while if a humid year is expected, it is important to reduce leaf coverage in order to avoid diseases and fungus).</a:t>
            </a:r>
            <a:endParaRPr lang="es-ES" dirty="0" smtClean="0"/>
          </a:p>
          <a:p>
            <a:endParaRPr lang="en-US" dirty="0" smtClean="0"/>
          </a:p>
          <a:p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503583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 smtClean="0">
                <a:ea typeface="ＭＳ Ｐゴシック" pitchFamily="34" charset="-128"/>
              </a:rPr>
              <a:t>Empirical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models</a:t>
            </a:r>
            <a:r>
              <a:rPr lang="es-ES" altLang="en-US" dirty="0" smtClean="0">
                <a:ea typeface="ＭＳ Ｐゴシック" pitchFamily="34" charset="-128"/>
              </a:rPr>
              <a:t>. </a:t>
            </a:r>
            <a:r>
              <a:rPr lang="es-ES" altLang="en-US" dirty="0" err="1" smtClean="0">
                <a:ea typeface="ＭＳ Ｐゴシック" pitchFamily="34" charset="-128"/>
              </a:rPr>
              <a:t>Analog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periods</a:t>
            </a:r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dirty="0" smtClean="0">
                <a:latin typeface="Arial"/>
                <a:cs typeface="Arial"/>
              </a:rPr>
              <a:t>Z500 geopotential</a:t>
            </a:r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D44D596-FBAD-4CF7-97BD-BD08958668DA}" type="slidenum">
              <a:rPr lang="en-US" altLang="en-US" sz="1200"/>
              <a:pPr eaLnBrk="1" hangingPunct="1"/>
              <a:t>14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7711516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smtClean="0">
                <a:latin typeface="Arial"/>
                <a:cs typeface="Arial"/>
              </a:rPr>
              <a:t>Z500 geopotential</a:t>
            </a:r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D44D596-FBAD-4CF7-97BD-BD08958668DA}" type="slidenum">
              <a:rPr lang="en-US" altLang="en-US" sz="1200"/>
              <a:pPr eaLnBrk="1" hangingPunct="1"/>
              <a:t>15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982329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D44D596-FBAD-4CF7-97BD-BD08958668DA}" type="slidenum">
              <a:rPr lang="en-US" altLang="en-US" sz="1200"/>
              <a:pPr eaLnBrk="1" hangingPunct="1"/>
              <a:t>16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6986035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17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1698051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048C35DD-D7B0-4E86-BC1A-22DE637DDFE4}" type="slidenum">
              <a:rPr lang="en-US" altLang="en-US" sz="1200"/>
              <a:pPr eaLnBrk="1" hangingPunct="1"/>
              <a:t>22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253802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anose="020B0600070205080204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 smtClean="0">
              <a:ea typeface="ＭＳ Ｐゴシック" panose="020B0600070205080204" pitchFamily="34" charset="-128"/>
            </a:endParaRPr>
          </a:p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0644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" pitchFamily="-84" charset="0"/>
                <a:ea typeface="ＭＳ Ｐゴシック" pitchFamily="34" charset="-128"/>
              </a:rPr>
              <a:t>Simple diagram illustrating the initialization and production of the multi-model </a:t>
            </a:r>
            <a:r>
              <a:rPr lang="en-US" altLang="en-US" dirty="0" err="1" smtClean="0">
                <a:latin typeface="Times" pitchFamily="-84" charset="0"/>
                <a:ea typeface="ＭＳ Ｐゴシック" pitchFamily="34" charset="-128"/>
              </a:rPr>
              <a:t>hindcasts</a:t>
            </a:r>
            <a:r>
              <a:rPr lang="en-US" altLang="en-US" dirty="0" smtClean="0">
                <a:latin typeface="Times" pitchFamily="-84" charset="0"/>
                <a:ea typeface="ＭＳ Ｐゴシック" pitchFamily="34" charset="-128"/>
              </a:rPr>
              <a:t>.</a:t>
            </a:r>
          </a:p>
          <a:p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0F6EE2BD-FF4D-478E-9D9C-6F846D4BABEB}" type="slidenum">
              <a:rPr lang="en-US" altLang="en-US" sz="1200"/>
              <a:pPr eaLnBrk="1" hangingPunct="1"/>
              <a:t>23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960350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" pitchFamily="-84" charset="0"/>
                <a:ea typeface="ＭＳ Ｐゴシック" pitchFamily="34" charset="-128"/>
              </a:rPr>
              <a:t>Simple diagram illustrating the initialization and production of the multi-model hindcasts.</a:t>
            </a:r>
          </a:p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24AE2E96-48C4-4EEE-BC28-21354B72259E}" type="slidenum">
              <a:rPr lang="en-US" altLang="en-US" sz="1200"/>
              <a:pPr eaLnBrk="1" hangingPunct="1"/>
              <a:t>24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5775386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" pitchFamily="-84" charset="0"/>
                <a:ea typeface="ＭＳ Ｐゴシック" pitchFamily="34" charset="-128"/>
              </a:rPr>
              <a:t>Simple diagram illustrating the initialization and production of the multi-model hindcasts.</a:t>
            </a:r>
          </a:p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E647035-D843-4D6F-BB49-B26E7DD8554E}" type="slidenum">
              <a:rPr lang="en-US" altLang="en-US" sz="1200"/>
              <a:pPr eaLnBrk="1" hangingPunct="1"/>
              <a:t>25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0716248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" pitchFamily="-84" charset="0"/>
                <a:ea typeface="ＭＳ Ｐゴシック" pitchFamily="34" charset="-128"/>
              </a:rPr>
              <a:t>Simple diagram illustrating the initialization and production of the multi-model hindcasts.</a:t>
            </a:r>
          </a:p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978C4772-E1D6-4C1C-9EFF-A503A386F41D}" type="slidenum">
              <a:rPr lang="en-US" altLang="en-US" sz="1200"/>
              <a:pPr eaLnBrk="1" hangingPunct="1"/>
              <a:t>26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661836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272DF41-F6D7-4F28-AEF6-4C1505A155A2}" type="slidenum">
              <a:rPr lang="en-US" altLang="en-US" sz="1200"/>
              <a:pPr eaLnBrk="1" hangingPunct="1"/>
              <a:t>27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577493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6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7782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DF308C4-8381-47F9-BE3C-D364AD1A4A60}" type="slidenum">
              <a:rPr lang="en-US" altLang="en-US" sz="1200"/>
              <a:pPr eaLnBrk="1" hangingPunct="1"/>
              <a:t>28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390368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anose="020B0600070205080204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 smtClean="0">
              <a:ea typeface="ＭＳ Ｐゴシック" panose="020B0600070205080204" pitchFamily="34" charset="-128"/>
            </a:endParaRPr>
          </a:p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02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dirty="0" smtClean="0">
                <a:ea typeface="ＭＳ Ｐゴシック" panose="020B0600070205080204" pitchFamily="34" charset="-128"/>
              </a:rPr>
              <a:t>També podem treballar a totes les escales temporals. L’anàlisi diagnòstic d’esdeveniments passats, els pronòstics per als propers dies, les projeccions a molts anys vista i el terme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mitg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, les prediccions que van des de setmanes i mesos fins a dècades.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On som forts i el que ens fa destacar son dos casos concrets que molt pocs altres centres treballen i que estan fortament lligats tant a l’energia solar com a l’energia eòlica. 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D’una banda  som líders en temes de modelització de la pols a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l’atmòsfera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que és un tema crític per a zones àrides, semiàrides i zones adjacents (Àfrica, Sud d’Espanya i Orient Mitjà) i cabdal per a la gestió de l’energia solar.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D’altra banda les prediccions climàtiques (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seasonal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to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decadal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) són un tema molt nou que tot just es comença a treballar a nivell mundial i en el que només el nostre centre i la Met Office de Regne Unit estem fent coses i en molts casos col·laborant i en contacte constant amb el sector de l’energia eòlica.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A continuació us explicaré aquest dos punts amb una mica més de detall.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5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altLang="en-US" b="1" dirty="0" err="1" smtClean="0">
                <a:ea typeface="ＭＳ Ｐゴシック" pitchFamily="34" charset="-128"/>
              </a:rPr>
              <a:t>Schematic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illustrating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progression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from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initial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value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problems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with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daily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weather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forecasts</a:t>
            </a:r>
            <a:r>
              <a:rPr lang="es-ES" altLang="en-US" b="1" dirty="0" smtClean="0">
                <a:ea typeface="ＭＳ Ｐゴシック" pitchFamily="34" charset="-128"/>
              </a:rPr>
              <a:t> at </a:t>
            </a:r>
            <a:r>
              <a:rPr lang="es-ES" altLang="en-US" b="1" dirty="0" err="1" smtClean="0">
                <a:ea typeface="ＭＳ Ｐゴシック" pitchFamily="34" charset="-128"/>
              </a:rPr>
              <a:t>one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end</a:t>
            </a:r>
            <a:r>
              <a:rPr lang="es-ES" altLang="en-US" b="1" dirty="0" smtClean="0">
                <a:ea typeface="ＭＳ Ｐゴシック" pitchFamily="34" charset="-128"/>
              </a:rPr>
              <a:t>, and </a:t>
            </a:r>
            <a:r>
              <a:rPr lang="es-ES" altLang="en-US" b="1" dirty="0" err="1" smtClean="0">
                <a:ea typeface="ＭＳ Ｐゴシック" pitchFamily="34" charset="-128"/>
              </a:rPr>
              <a:t>multidecadal</a:t>
            </a:r>
            <a:r>
              <a:rPr lang="es-ES" altLang="en-US" b="1" dirty="0" smtClean="0">
                <a:ea typeface="ＭＳ Ｐゴシック" pitchFamily="34" charset="-128"/>
              </a:rPr>
              <a:t> to </a:t>
            </a:r>
            <a:r>
              <a:rPr lang="es-ES" altLang="en-US" b="1" dirty="0" err="1" smtClean="0">
                <a:ea typeface="ＭＳ Ｐゴシック" pitchFamily="34" charset="-128"/>
              </a:rPr>
              <a:t>century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projections</a:t>
            </a:r>
            <a:r>
              <a:rPr lang="es-ES" altLang="en-US" b="1" dirty="0" smtClean="0">
                <a:ea typeface="ＭＳ Ｐゴシック" pitchFamily="34" charset="-128"/>
              </a:rPr>
              <a:t> as a </a:t>
            </a:r>
            <a:r>
              <a:rPr lang="es-ES" altLang="en-US" b="1" dirty="0" err="1" smtClean="0">
                <a:ea typeface="ＭＳ Ｐゴシック" pitchFamily="34" charset="-128"/>
              </a:rPr>
              <a:t>forced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boundary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condition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problem</a:t>
            </a:r>
            <a:r>
              <a:rPr lang="es-ES" altLang="en-US" b="1" dirty="0" smtClean="0">
                <a:ea typeface="ＭＳ Ｐゴシック" pitchFamily="34" charset="-128"/>
              </a:rPr>
              <a:t> at </a:t>
            </a:r>
            <a:r>
              <a:rPr lang="es-ES" altLang="en-US" b="1" dirty="0" err="1" smtClean="0">
                <a:ea typeface="ＭＳ Ｐゴシック" pitchFamily="34" charset="-128"/>
              </a:rPr>
              <a:t>the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other</a:t>
            </a:r>
            <a:r>
              <a:rPr lang="es-ES" altLang="en-US" b="1" dirty="0" smtClean="0">
                <a:ea typeface="ＭＳ Ｐゴシック" pitchFamily="34" charset="-128"/>
              </a:rPr>
              <a:t>, </a:t>
            </a:r>
            <a:r>
              <a:rPr lang="es-ES" altLang="en-US" b="1" dirty="0" err="1" smtClean="0">
                <a:ea typeface="ＭＳ Ｐゴシック" pitchFamily="34" charset="-128"/>
              </a:rPr>
              <a:t>with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seasonal</a:t>
            </a:r>
            <a:r>
              <a:rPr lang="es-ES" altLang="en-US" b="1" dirty="0" smtClean="0">
                <a:ea typeface="ＭＳ Ｐゴシック" pitchFamily="34" charset="-128"/>
              </a:rPr>
              <a:t> and </a:t>
            </a:r>
            <a:r>
              <a:rPr lang="es-ES" altLang="en-US" b="1" dirty="0" err="1" smtClean="0">
                <a:ea typeface="ＭＳ Ｐゴシック" pitchFamily="34" charset="-128"/>
              </a:rPr>
              <a:t>decadal</a:t>
            </a:r>
            <a:r>
              <a:rPr lang="es-ES" altLang="en-US" b="1" dirty="0" smtClean="0">
                <a:ea typeface="ＭＳ Ｐゴシック" pitchFamily="34" charset="-128"/>
              </a:rPr>
              <a:t> </a:t>
            </a:r>
            <a:r>
              <a:rPr lang="es-ES" altLang="en-US" b="1" dirty="0" err="1" smtClean="0">
                <a:ea typeface="ＭＳ Ｐゴシック" pitchFamily="34" charset="-128"/>
              </a:rPr>
              <a:t>prediction</a:t>
            </a:r>
            <a:r>
              <a:rPr lang="es-ES" altLang="en-US" b="1" dirty="0" smtClean="0">
                <a:ea typeface="ＭＳ Ｐゴシック" pitchFamily="34" charset="-128"/>
              </a:rPr>
              <a:t> in </a:t>
            </a:r>
            <a:r>
              <a:rPr lang="es-ES" altLang="en-US" b="1" dirty="0" err="1" smtClean="0">
                <a:ea typeface="ＭＳ Ｐゴシック" pitchFamily="34" charset="-128"/>
              </a:rPr>
              <a:t>between</a:t>
            </a:r>
            <a:r>
              <a:rPr lang="es-ES" altLang="en-US" b="1" dirty="0" smtClean="0">
                <a:ea typeface="ＭＳ Ｐゴシック" pitchFamily="34" charset="-128"/>
              </a:rPr>
              <a:t>. </a:t>
            </a:r>
            <a:endParaRPr lang="es-ES" altLang="en-US" dirty="0" smtClean="0">
              <a:ea typeface="ＭＳ Ｐゴシック" pitchFamily="34" charset="-128"/>
            </a:endParaRPr>
          </a:p>
          <a:p>
            <a:endParaRPr lang="es-ES" altLang="en-US" dirty="0" smtClean="0">
              <a:ea typeface="ＭＳ Ｐゴシック" pitchFamily="34" charset="-128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Progression from initial-value problems with weather forecasting at one end and multi-decadal to century projections as a forced boundary condition problem at the other, with climate prediction (</a:t>
            </a:r>
            <a:r>
              <a:rPr lang="en-GB" altLang="en-US" dirty="0" smtClean="0">
                <a:solidFill>
                  <a:srgbClr val="004990"/>
                </a:solidFill>
                <a:ea typeface="ＭＳ Ｐゴシック" pitchFamily="34" charset="-128"/>
                <a:cs typeface="Arial" pitchFamily="34" charset="0"/>
              </a:rPr>
              <a:t>sub-seasonal,</a:t>
            </a:r>
            <a:r>
              <a:rPr lang="en-GB" altLang="en-US" dirty="0" smtClean="0">
                <a:solidFill>
                  <a:srgbClr val="FF0000"/>
                </a:solidFill>
                <a:ea typeface="ＭＳ Ｐゴシック" pitchFamily="34" charset="-128"/>
                <a:cs typeface="Arial" pitchFamily="34" charset="0"/>
              </a:rPr>
              <a:t> seasonal </a:t>
            </a:r>
            <a:r>
              <a:rPr lang="en-GB" altLang="en-US" dirty="0" smtClean="0">
                <a:solidFill>
                  <a:srgbClr val="004990"/>
                </a:solidFill>
                <a:ea typeface="ＭＳ Ｐゴシック" pitchFamily="34" charset="-128"/>
                <a:cs typeface="Arial" pitchFamily="34" charset="0"/>
              </a:rPr>
              <a:t>and decadal</a:t>
            </a: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) in the middle. Prediction involves initialization and systematic comparison with a </a:t>
            </a:r>
            <a:r>
              <a:rPr lang="en-GB" altLang="en-US" dirty="0" smtClean="0">
                <a:solidFill>
                  <a:schemeClr val="tx2"/>
                </a:solidFill>
                <a:ea typeface="ＭＳ Ｐゴシック" pitchFamily="34" charset="-128"/>
                <a:cs typeface="Arial" pitchFamily="34" charset="0"/>
              </a:rPr>
              <a:t>simultaneous </a:t>
            </a: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reference</a:t>
            </a:r>
          </a:p>
          <a:p>
            <a:endParaRPr lang="es-ES" altLang="en-US" dirty="0" smtClean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169805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2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4990"/>
                </a:solidFill>
                <a:latin typeface="Arial"/>
                <a:ea typeface="ＭＳ Ｐゴシック"/>
              </a:rPr>
              <a:t>Climate predictions don’t have usable skill in forecasting on which day a locality will have temperature extremes, etc.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4990"/>
                </a:solidFill>
                <a:latin typeface="Arial"/>
                <a:ea typeface="ＭＳ Ｐゴシック"/>
              </a:rPr>
              <a:t>However, climate predictions have nonetheless some skill in predicting </a:t>
            </a:r>
            <a:r>
              <a:rPr lang="en-US" sz="1200" b="1" dirty="0" smtClean="0">
                <a:solidFill>
                  <a:srgbClr val="004990"/>
                </a:solidFill>
                <a:latin typeface="Arial"/>
                <a:ea typeface="ＭＳ Ｐゴシック"/>
              </a:rPr>
              <a:t>anomalies in the seasonal average of the weather </a:t>
            </a:r>
            <a:r>
              <a:rPr lang="en-US" sz="1200" dirty="0" smtClean="0">
                <a:solidFill>
                  <a:srgbClr val="004990"/>
                </a:solidFill>
                <a:latin typeface="Arial"/>
                <a:ea typeface="ＭＳ Ｐゴシック"/>
              </a:rPr>
              <a:t>i.e., anomalies of the climate. </a:t>
            </a:r>
            <a:r>
              <a:rPr lang="en-US" sz="1200" b="1" dirty="0" smtClean="0">
                <a:solidFill>
                  <a:srgbClr val="004990"/>
                </a:solidFill>
                <a:latin typeface="Arial"/>
                <a:ea typeface="ＭＳ Ｐゴシック"/>
              </a:rPr>
              <a:t>This skill is present regardless of the daily timing of the </a:t>
            </a:r>
            <a:r>
              <a:rPr lang="en-US" sz="1200" b="1" u="sng" dirty="0" smtClean="0">
                <a:solidFill>
                  <a:srgbClr val="004990"/>
                </a:solidFill>
                <a:latin typeface="Arial"/>
                <a:ea typeface="ＭＳ Ｐゴシック"/>
              </a:rPr>
              <a:t>major weather events </a:t>
            </a:r>
            <a:r>
              <a:rPr lang="en-US" sz="1200" b="1" dirty="0" smtClean="0">
                <a:solidFill>
                  <a:srgbClr val="004990"/>
                </a:solidFill>
                <a:latin typeface="Arial"/>
                <a:ea typeface="ＭＳ Ｐゴシック"/>
              </a:rPr>
              <a:t>within the period</a:t>
            </a:r>
            <a:r>
              <a:rPr lang="en-US" sz="1200" dirty="0" smtClean="0">
                <a:solidFill>
                  <a:srgbClr val="004990"/>
                </a:solidFill>
                <a:latin typeface="Arial"/>
                <a:ea typeface="ＭＳ Ｐゴシック"/>
              </a:rPr>
              <a:t>. This level of skill for seasonal averages or totals may be useful for sectors impacted by climate variability, such as viticulture.</a:t>
            </a:r>
            <a:endParaRPr lang="en-US" sz="1200" dirty="0">
              <a:solidFill>
                <a:srgbClr val="004990"/>
              </a:solidFill>
              <a:latin typeface="Arial"/>
              <a:ea typeface="ＭＳ Ｐゴシック"/>
            </a:endParaRPr>
          </a:p>
        </p:txBody>
      </p:sp>
      <p:sp>
        <p:nvSpPr>
          <p:cNvPr id="9728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E36F8AA-1506-4039-B559-C2700D18B96D}" type="slidenum">
              <a:rPr lang="en-US" altLang="en-US" sz="1200"/>
              <a:pPr eaLnBrk="1" hangingPunct="1"/>
              <a:t>7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370243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predictability</a:t>
            </a:r>
            <a:r>
              <a:rPr lang="es-ES" altLang="en-US" baseline="0" dirty="0" smtClean="0">
                <a:ea typeface="ＭＳ Ｐゴシック" pitchFamily="34" charset="-128"/>
              </a:rPr>
              <a:t> of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Surface air temperatura and </a:t>
            </a:r>
            <a:r>
              <a:rPr lang="es-ES" altLang="en-US" baseline="0" dirty="0" err="1" smtClean="0">
                <a:ea typeface="ＭＳ Ｐゴシック" pitchFamily="34" charset="-128"/>
              </a:rPr>
              <a:t>precipitation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patterns</a:t>
            </a:r>
            <a:r>
              <a:rPr lang="es-ES" altLang="en-US" baseline="0" dirty="0" smtClean="0">
                <a:ea typeface="ＭＳ Ｐゴシック" pitchFamily="34" charset="-128"/>
              </a:rPr>
              <a:t>, </a:t>
            </a:r>
            <a:r>
              <a:rPr lang="es-ES" altLang="en-US" baseline="0" dirty="0" err="1" smtClean="0">
                <a:ea typeface="ＭＳ Ｐゴシック" pitchFamily="34" charset="-128"/>
              </a:rPr>
              <a:t>which</a:t>
            </a:r>
            <a:r>
              <a:rPr lang="es-ES" altLang="en-US" baseline="0" dirty="0" smtClean="0">
                <a:ea typeface="ＭＳ Ｐゴシック" pitchFamily="34" charset="-128"/>
              </a:rPr>
              <a:t> are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varibles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that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play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most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importatn</a:t>
            </a:r>
            <a:r>
              <a:rPr lang="es-ES" altLang="en-US" baseline="0" dirty="0" smtClean="0">
                <a:ea typeface="ＭＳ Ｐゴシック" pitchFamily="34" charset="-128"/>
              </a:rPr>
              <a:t> role to </a:t>
            </a:r>
            <a:r>
              <a:rPr lang="es-ES" altLang="en-US" baseline="0" dirty="0" err="1" smtClean="0">
                <a:ea typeface="ＭＳ Ｐゴシック" pitchFamily="34" charset="-128"/>
              </a:rPr>
              <a:t>agricluture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is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linked</a:t>
            </a:r>
            <a:r>
              <a:rPr lang="es-ES" altLang="en-US" baseline="0" dirty="0" smtClean="0">
                <a:ea typeface="ＭＳ Ｐゴシック" pitchFamily="34" charset="-128"/>
              </a:rPr>
              <a:t> to </a:t>
            </a:r>
            <a:r>
              <a:rPr lang="es-ES" altLang="en-US" baseline="0" dirty="0" err="1" smtClean="0">
                <a:ea typeface="ＭＳ Ｐゴシック" pitchFamily="34" charset="-128"/>
              </a:rPr>
              <a:t>our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ability</a:t>
            </a:r>
            <a:r>
              <a:rPr lang="es-ES" altLang="en-US" baseline="0" dirty="0" smtClean="0">
                <a:ea typeface="ＭＳ Ｐゴシック" pitchFamily="34" charset="-128"/>
              </a:rPr>
              <a:t> to </a:t>
            </a:r>
            <a:r>
              <a:rPr lang="es-ES" altLang="en-US" baseline="0" dirty="0" err="1" smtClean="0">
                <a:ea typeface="ＭＳ Ｐゴシック" pitchFamily="34" charset="-128"/>
              </a:rPr>
              <a:t>predict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boundary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conditions</a:t>
            </a:r>
            <a:r>
              <a:rPr lang="es-ES" altLang="en-US" baseline="0" dirty="0" smtClean="0">
                <a:ea typeface="ＭＳ Ｐゴシック" pitchFamily="34" charset="-128"/>
              </a:rPr>
              <a:t> of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climate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system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such</a:t>
            </a:r>
            <a:r>
              <a:rPr lang="es-ES" altLang="en-US" baseline="0" dirty="0" smtClean="0">
                <a:ea typeface="ＭＳ Ｐゴシック" pitchFamily="34" charset="-128"/>
              </a:rPr>
              <a:t> as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SST, </a:t>
            </a:r>
            <a:r>
              <a:rPr lang="es-ES" altLang="en-US" baseline="0" dirty="0" err="1" smtClean="0">
                <a:ea typeface="ＭＳ Ｐゴシック" pitchFamily="34" charset="-128"/>
              </a:rPr>
              <a:t>especially</a:t>
            </a:r>
            <a:r>
              <a:rPr lang="es-ES" altLang="en-US" baseline="0" dirty="0" smtClean="0">
                <a:ea typeface="ＭＳ Ｐゴシック" pitchFamily="34" charset="-128"/>
              </a:rPr>
              <a:t> in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tropics</a:t>
            </a:r>
            <a:r>
              <a:rPr lang="es-ES" altLang="en-US" baseline="0" dirty="0" smtClean="0">
                <a:ea typeface="ＭＳ Ｐゴシック" pitchFamily="34" charset="-128"/>
              </a:rPr>
              <a:t>. ENSO </a:t>
            </a:r>
            <a:r>
              <a:rPr lang="es-ES" altLang="en-US" baseline="0" dirty="0" err="1" smtClean="0">
                <a:ea typeface="ＭＳ Ｐゴシック" pitchFamily="34" charset="-128"/>
              </a:rPr>
              <a:t>is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most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important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source</a:t>
            </a:r>
            <a:r>
              <a:rPr lang="es-ES" altLang="en-US" baseline="0" dirty="0" smtClean="0">
                <a:ea typeface="ＭＳ Ｐゴシック" pitchFamily="34" charset="-128"/>
              </a:rPr>
              <a:t> of </a:t>
            </a:r>
            <a:r>
              <a:rPr lang="es-ES" altLang="en-US" baseline="0" dirty="0" err="1" smtClean="0">
                <a:ea typeface="ＭＳ Ｐゴシック" pitchFamily="34" charset="-128"/>
              </a:rPr>
              <a:t>predictability</a:t>
            </a:r>
            <a:r>
              <a:rPr lang="es-ES" altLang="en-US" baseline="0" dirty="0" smtClean="0">
                <a:ea typeface="ＭＳ Ｐゴシック" pitchFamily="34" charset="-128"/>
              </a:rPr>
              <a:t> at </a:t>
            </a:r>
            <a:r>
              <a:rPr lang="es-ES" altLang="en-US" baseline="0" dirty="0" err="1" smtClean="0">
                <a:ea typeface="ＭＳ Ｐゴシック" pitchFamily="34" charset="-128"/>
              </a:rPr>
              <a:t>seasonal</a:t>
            </a:r>
            <a:r>
              <a:rPr lang="es-ES" altLang="en-US" baseline="0" dirty="0" smtClean="0">
                <a:ea typeface="ＭＳ Ｐゴシック" pitchFamily="34" charset="-128"/>
              </a:rPr>
              <a:t> time </a:t>
            </a:r>
            <a:r>
              <a:rPr lang="es-ES" altLang="en-US" baseline="0" dirty="0" err="1" smtClean="0">
                <a:ea typeface="ＭＳ Ｐゴシック" pitchFamily="34" charset="-128"/>
              </a:rPr>
              <a:t>scales</a:t>
            </a:r>
            <a:r>
              <a:rPr lang="es-ES" altLang="en-US" baseline="0" dirty="0" smtClean="0">
                <a:ea typeface="ＭＳ Ｐゴシック" pitchFamily="34" charset="-128"/>
              </a:rPr>
              <a:t>. </a:t>
            </a:r>
            <a:r>
              <a:rPr lang="es-ES" altLang="en-US" baseline="0" dirty="0" err="1" smtClean="0">
                <a:ea typeface="ＭＳ Ｐゴシック" pitchFamily="34" charset="-128"/>
              </a:rPr>
              <a:t>The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large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spatial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shifts</a:t>
            </a:r>
            <a:r>
              <a:rPr lang="es-ES" altLang="en-US" baseline="0" dirty="0" smtClean="0">
                <a:ea typeface="ＭＳ Ｐゴシック" pitchFamily="34" charset="-128"/>
              </a:rPr>
              <a:t> in tropical </a:t>
            </a:r>
            <a:r>
              <a:rPr lang="es-ES" altLang="en-US" baseline="0" dirty="0" err="1" smtClean="0">
                <a:ea typeface="ＭＳ Ｐゴシック" pitchFamily="34" charset="-128"/>
              </a:rPr>
              <a:t>Pacific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rainfall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associated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with</a:t>
            </a:r>
            <a:r>
              <a:rPr lang="es-ES" altLang="en-US" baseline="0" dirty="0" smtClean="0">
                <a:ea typeface="ＭＳ Ｐゴシック" pitchFamily="34" charset="-128"/>
              </a:rPr>
              <a:t> ENSO lead to </a:t>
            </a:r>
            <a:r>
              <a:rPr lang="es-ES" altLang="en-US" baseline="0" dirty="0" err="1" smtClean="0">
                <a:ea typeface="ＭＳ Ｐゴシック" pitchFamily="34" charset="-128"/>
              </a:rPr>
              <a:t>large-scale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changes</a:t>
            </a:r>
            <a:r>
              <a:rPr lang="es-ES" altLang="en-US" baseline="0" dirty="0" smtClean="0">
                <a:ea typeface="ＭＳ Ｐゴシック" pitchFamily="34" charset="-128"/>
              </a:rPr>
              <a:t> in global </a:t>
            </a:r>
            <a:r>
              <a:rPr lang="es-ES" altLang="en-US" baseline="0" dirty="0" err="1" smtClean="0">
                <a:ea typeface="ＭＳ Ｐゴシック" pitchFamily="34" charset="-128"/>
              </a:rPr>
              <a:t>circulation</a:t>
            </a:r>
            <a:r>
              <a:rPr lang="es-ES" altLang="en-US" baseline="0" dirty="0" smtClean="0">
                <a:ea typeface="ＭＳ Ｐゴシック" pitchFamily="34" charset="-128"/>
              </a:rPr>
              <a:t> and </a:t>
            </a:r>
            <a:r>
              <a:rPr lang="es-ES" altLang="en-US" baseline="0" dirty="0" err="1" smtClean="0">
                <a:ea typeface="ＭＳ Ｐゴシック" pitchFamily="34" charset="-128"/>
              </a:rPr>
              <a:t>precipitation</a:t>
            </a:r>
            <a:r>
              <a:rPr lang="es-ES" altLang="en-US" baseline="0" dirty="0" smtClean="0">
                <a:ea typeface="ＭＳ Ｐゴシック" pitchFamily="34" charset="-128"/>
              </a:rPr>
              <a:t>, , </a:t>
            </a:r>
            <a:r>
              <a:rPr lang="es-ES" altLang="en-US" baseline="0" dirty="0" err="1" smtClean="0">
                <a:ea typeface="ＭＳ Ｐゴシック" pitchFamily="34" charset="-128"/>
              </a:rPr>
              <a:t>which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makes</a:t>
            </a:r>
            <a:r>
              <a:rPr lang="es-ES" altLang="en-US" baseline="0" dirty="0" smtClean="0">
                <a:ea typeface="ＭＳ Ｐゴシック" pitchFamily="34" charset="-128"/>
              </a:rPr>
              <a:t> ENSO a </a:t>
            </a:r>
            <a:r>
              <a:rPr lang="es-ES" altLang="en-US" baseline="0" dirty="0" err="1" smtClean="0">
                <a:ea typeface="ＭＳ Ｐゴシック" pitchFamily="34" charset="-128"/>
              </a:rPr>
              <a:t>primary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source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for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predictabilty</a:t>
            </a:r>
            <a:r>
              <a:rPr lang="es-ES" altLang="en-US" baseline="0" dirty="0" smtClean="0">
                <a:ea typeface="ＭＳ Ｐゴシック" pitchFamily="34" charset="-128"/>
              </a:rPr>
              <a:t> in </a:t>
            </a:r>
            <a:r>
              <a:rPr lang="es-ES" altLang="en-US" baseline="0" dirty="0" err="1" smtClean="0">
                <a:ea typeface="ＭＳ Ｐゴシック" pitchFamily="34" charset="-128"/>
              </a:rPr>
              <a:t>remote</a:t>
            </a:r>
            <a:r>
              <a:rPr lang="es-ES" altLang="en-US" baseline="0" dirty="0" smtClean="0">
                <a:ea typeface="ＭＳ Ｐゴシック" pitchFamily="34" charset="-128"/>
              </a:rPr>
              <a:t> </a:t>
            </a:r>
            <a:r>
              <a:rPr lang="es-ES" altLang="en-US" baseline="0" dirty="0" err="1" smtClean="0">
                <a:ea typeface="ＭＳ Ｐゴシック" pitchFamily="34" charset="-128"/>
              </a:rPr>
              <a:t>regions</a:t>
            </a:r>
            <a:r>
              <a:rPr lang="es-ES" altLang="en-US" b="1" baseline="0" dirty="0" smtClean="0">
                <a:ea typeface="ＭＳ Ｐゴシック" pitchFamily="34" charset="-128"/>
              </a:rPr>
              <a:t>. Figure shows </a:t>
            </a:r>
            <a:r>
              <a:rPr lang="es-ES" altLang="en-US" b="1" baseline="0" dirty="0" err="1" smtClean="0">
                <a:ea typeface="ＭＳ Ｐゴシック" pitchFamily="34" charset="-128"/>
              </a:rPr>
              <a:t>that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the</a:t>
            </a:r>
            <a:r>
              <a:rPr lang="es-ES" altLang="en-US" b="1" baseline="0" dirty="0" smtClean="0">
                <a:ea typeface="ＭＳ Ｐゴシック" pitchFamily="34" charset="-128"/>
              </a:rPr>
              <a:t> linear </a:t>
            </a:r>
            <a:r>
              <a:rPr lang="es-ES" altLang="en-US" b="1" baseline="0" dirty="0" err="1" smtClean="0">
                <a:ea typeface="ＭＳ Ｐゴシック" pitchFamily="34" charset="-128"/>
              </a:rPr>
              <a:t>association</a:t>
            </a:r>
            <a:r>
              <a:rPr lang="es-ES" altLang="en-US" b="1" baseline="0" dirty="0" smtClean="0">
                <a:ea typeface="ＭＳ Ｐゴシック" pitchFamily="34" charset="-128"/>
              </a:rPr>
              <a:t> of </a:t>
            </a:r>
            <a:r>
              <a:rPr lang="es-ES" altLang="en-US" b="1" baseline="0" dirty="0" err="1" smtClean="0">
                <a:ea typeface="ＭＳ Ｐゴシック" pitchFamily="34" charset="-128"/>
              </a:rPr>
              <a:t>an</a:t>
            </a:r>
            <a:r>
              <a:rPr lang="es-ES" altLang="en-US" b="1" baseline="0" dirty="0" smtClean="0">
                <a:ea typeface="ＭＳ Ｐゴシック" pitchFamily="34" charset="-128"/>
              </a:rPr>
              <a:t> ENSO </a:t>
            </a:r>
            <a:r>
              <a:rPr lang="es-ES" altLang="en-US" b="1" baseline="0" dirty="0" err="1" smtClean="0">
                <a:ea typeface="ＭＳ Ｐゴシック" pitchFamily="34" charset="-128"/>
              </a:rPr>
              <a:t>index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with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the</a:t>
            </a:r>
            <a:r>
              <a:rPr lang="es-ES" altLang="en-US" b="1" baseline="0" dirty="0" smtClean="0">
                <a:ea typeface="ＭＳ Ｐゴシック" pitchFamily="34" charset="-128"/>
              </a:rPr>
              <a:t> local </a:t>
            </a:r>
            <a:r>
              <a:rPr lang="es-ES" altLang="en-US" b="1" baseline="0" dirty="0" err="1" smtClean="0">
                <a:ea typeface="ＭＳ Ｐゴシック" pitchFamily="34" charset="-128"/>
              </a:rPr>
              <a:t>precipitation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is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high</a:t>
            </a:r>
            <a:r>
              <a:rPr lang="es-ES" altLang="en-US" b="1" baseline="0" dirty="0" smtClean="0">
                <a:ea typeface="ＭＳ Ｐゴシック" pitchFamily="34" charset="-128"/>
              </a:rPr>
              <a:t> in </a:t>
            </a:r>
            <a:r>
              <a:rPr lang="es-ES" altLang="en-US" b="1" baseline="0" dirty="0" err="1" smtClean="0">
                <a:ea typeface="ＭＳ Ｐゴシック" pitchFamily="34" charset="-128"/>
              </a:rPr>
              <a:t>many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regions</a:t>
            </a:r>
            <a:r>
              <a:rPr lang="es-ES" altLang="en-US" b="1" baseline="0" dirty="0" smtClean="0">
                <a:ea typeface="ＭＳ Ｐゴシック" pitchFamily="34" charset="-128"/>
              </a:rPr>
              <a:t>, </a:t>
            </a:r>
            <a:r>
              <a:rPr lang="es-ES" altLang="en-US" b="1" baseline="0" dirty="0" err="1" smtClean="0">
                <a:ea typeface="ＭＳ Ｐゴシック" pitchFamily="34" charset="-128"/>
              </a:rPr>
              <a:t>even</a:t>
            </a:r>
            <a:r>
              <a:rPr lang="es-ES" altLang="en-US" b="1" baseline="0" dirty="0" smtClean="0">
                <a:ea typeface="ＭＳ Ｐゴシック" pitchFamily="34" charset="-128"/>
              </a:rPr>
              <a:t> in </a:t>
            </a:r>
            <a:r>
              <a:rPr lang="es-ES" altLang="en-US" b="1" baseline="0" dirty="0" err="1" smtClean="0">
                <a:ea typeface="ＭＳ Ｐゴシック" pitchFamily="34" charset="-128"/>
              </a:rPr>
              <a:t>the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extratopics</a:t>
            </a:r>
            <a:r>
              <a:rPr lang="es-ES" altLang="en-US" b="1" baseline="0" dirty="0" smtClean="0">
                <a:ea typeface="ＭＳ Ｐゴシック" pitchFamily="34" charset="-128"/>
              </a:rPr>
              <a:t>, </a:t>
            </a:r>
            <a:r>
              <a:rPr lang="es-ES" altLang="en-US" b="1" baseline="0" dirty="0" err="1" smtClean="0">
                <a:ea typeface="ＭＳ Ｐゴシック" pitchFamily="34" charset="-128"/>
              </a:rPr>
              <a:t>although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the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relation</a:t>
            </a:r>
            <a:r>
              <a:rPr lang="es-ES" altLang="en-US" b="1" baseline="0" dirty="0" smtClean="0">
                <a:ea typeface="ＭＳ Ｐゴシック" pitchFamily="34" charset="-128"/>
              </a:rPr>
              <a:t> has a </a:t>
            </a:r>
            <a:r>
              <a:rPr lang="es-ES" altLang="en-US" b="1" baseline="0" dirty="0" err="1" smtClean="0">
                <a:ea typeface="ＭＳ Ｐゴシック" pitchFamily="34" charset="-128"/>
              </a:rPr>
              <a:t>strong</a:t>
            </a:r>
            <a:r>
              <a:rPr lang="es-ES" altLang="en-US" b="1" baseline="0" dirty="0" smtClean="0">
                <a:ea typeface="ＭＳ Ｐゴシック" pitchFamily="34" charset="-128"/>
              </a:rPr>
              <a:t> </a:t>
            </a:r>
            <a:r>
              <a:rPr lang="es-ES" altLang="en-US" b="1" baseline="0" dirty="0" err="1" smtClean="0">
                <a:ea typeface="ＭＳ Ｐゴシック" pitchFamily="34" charset="-128"/>
              </a:rPr>
              <a:t>seasonality</a:t>
            </a:r>
            <a:r>
              <a:rPr lang="es-ES" altLang="en-US" b="1" baseline="0" dirty="0" smtClean="0">
                <a:ea typeface="ＭＳ Ｐゴシック" pitchFamily="34" charset="-128"/>
              </a:rPr>
              <a:t>. 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6158F7D-CDE3-416F-ACD3-6AA85D2092A3}" type="slidenum">
              <a:rPr lang="en-US" altLang="en-US" sz="1200"/>
              <a:pPr eaLnBrk="1" hangingPunct="1"/>
              <a:t>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695355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b="1" baseline="0" dirty="0" smtClean="0">
              <a:ea typeface="ＭＳ Ｐゴシック" pitchFamily="34" charset="-128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6158F7D-CDE3-416F-ACD3-6AA85D2092A3}" type="slidenum">
              <a:rPr lang="en-US" altLang="en-US" sz="1200"/>
              <a:pPr eaLnBrk="1" hangingPunct="1"/>
              <a:t>9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695355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facebook.com/BSCCNS" TargetMode="Externa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hyperlink" Target="https://www.youtube.com/user/BSCCNS" TargetMode="External"/><Relationship Id="rId5" Type="http://schemas.openxmlformats.org/officeDocument/2006/relationships/hyperlink" Target="https://www.linkedin.com/company/barcelona-supercomputing-center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s://twitter.com/bsc_cns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5"/>
          <p:cNvSpPr txBox="1">
            <a:spLocks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0263"/>
            <a:ext cx="4603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6386513"/>
            <a:ext cx="4254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389688"/>
            <a:ext cx="3937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6386513"/>
            <a:ext cx="4476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386513"/>
            <a:ext cx="7635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53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CCE1A9E2-90A0-44BD-A24E-F5427AC5DC40}" type="slidenum">
              <a:rPr lang="en-US" altLang="en-US" sz="1000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800">
              <a:latin typeface="Calibri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332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23508416-EF88-4BC9-B7D5-7DA47EB8B315}" type="slidenum">
              <a:rPr lang="en-US" altLang="en-US" sz="1000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800"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980409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26E41BC1-EA4B-43DE-AF28-BF5468703EF4}" type="slidenum">
              <a:rPr lang="en-US" altLang="en-US" sz="1000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800"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957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MAIN RESEARCH LINES &amp; RESULTS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001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69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5738"/>
            <a:ext cx="3306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6213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76996"/>
            <a:ext cx="8229600" cy="665931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5670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84325"/>
            <a:ext cx="6191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90688"/>
            <a:ext cx="15557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806106"/>
            <a:ext cx="4762872" cy="720080"/>
          </a:xfrm>
          <a:prstGeom prst="rect">
            <a:avLst/>
          </a:prstGeom>
        </p:spPr>
        <p:txBody>
          <a:bodyPr/>
          <a:lstStyle>
            <a:lvl1pPr algn="r"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39211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16125"/>
            <a:ext cx="3306762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006600"/>
            <a:ext cx="830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913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073" r:id="rId1"/>
    <p:sldLayoutId id="2147485074" r:id="rId2"/>
    <p:sldLayoutId id="2147485075" r:id="rId3"/>
    <p:sldLayoutId id="2147485076" r:id="rId4"/>
    <p:sldLayoutId id="2147485077" r:id="rId5"/>
    <p:sldLayoutId id="2147485078" r:id="rId6"/>
    <p:sldLayoutId id="2147485079" r:id="rId7"/>
    <p:sldLayoutId id="2147485080" r:id="rId8"/>
    <p:sldLayoutId id="2147485081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jpeg"/><Relationship Id="rId18" Type="http://schemas.openxmlformats.org/officeDocument/2006/relationships/image" Target="../media/image49.png"/><Relationship Id="rId26" Type="http://schemas.openxmlformats.org/officeDocument/2006/relationships/image" Target="../media/image57.emf"/><Relationship Id="rId3" Type="http://schemas.openxmlformats.org/officeDocument/2006/relationships/image" Target="../media/image34.png"/><Relationship Id="rId21" Type="http://schemas.openxmlformats.org/officeDocument/2006/relationships/image" Target="../media/image52.jpeg"/><Relationship Id="rId34" Type="http://schemas.openxmlformats.org/officeDocument/2006/relationships/image" Target="../media/image65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5" Type="http://schemas.openxmlformats.org/officeDocument/2006/relationships/image" Target="../media/image56.jpeg"/><Relationship Id="rId33" Type="http://schemas.openxmlformats.org/officeDocument/2006/relationships/image" Target="../media/image64.pn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29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24" Type="http://schemas.openxmlformats.org/officeDocument/2006/relationships/image" Target="../media/image55.jpeg"/><Relationship Id="rId32" Type="http://schemas.openxmlformats.org/officeDocument/2006/relationships/image" Target="../media/image63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23" Type="http://schemas.openxmlformats.org/officeDocument/2006/relationships/image" Target="../media/image54.png"/><Relationship Id="rId28" Type="http://schemas.openxmlformats.org/officeDocument/2006/relationships/image" Target="../media/image59.png"/><Relationship Id="rId10" Type="http://schemas.openxmlformats.org/officeDocument/2006/relationships/image" Target="../media/image41.png"/><Relationship Id="rId19" Type="http://schemas.openxmlformats.org/officeDocument/2006/relationships/image" Target="../media/image50.jpeg"/><Relationship Id="rId31" Type="http://schemas.openxmlformats.org/officeDocument/2006/relationships/image" Target="../media/image62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Relationship Id="rId22" Type="http://schemas.openxmlformats.org/officeDocument/2006/relationships/image" Target="../media/image53.png"/><Relationship Id="rId27" Type="http://schemas.openxmlformats.org/officeDocument/2006/relationships/image" Target="../media/image58.png"/><Relationship Id="rId30" Type="http://schemas.openxmlformats.org/officeDocument/2006/relationships/image" Target="../media/image61.png"/><Relationship Id="rId35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jpeg"/><Relationship Id="rId3" Type="http://schemas.openxmlformats.org/officeDocument/2006/relationships/image" Target="../media/image68.png"/><Relationship Id="rId21" Type="http://schemas.openxmlformats.org/officeDocument/2006/relationships/image" Target="../media/image86.png"/><Relationship Id="rId7" Type="http://schemas.openxmlformats.org/officeDocument/2006/relationships/image" Target="../media/image72.jpe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33" Type="http://schemas.openxmlformats.org/officeDocument/2006/relationships/image" Target="../media/image98.png"/><Relationship Id="rId2" Type="http://schemas.openxmlformats.org/officeDocument/2006/relationships/image" Target="../media/image67.jpeg"/><Relationship Id="rId16" Type="http://schemas.openxmlformats.org/officeDocument/2006/relationships/image" Target="../media/image81.jpeg"/><Relationship Id="rId20" Type="http://schemas.openxmlformats.org/officeDocument/2006/relationships/image" Target="../media/image85.gif"/><Relationship Id="rId29" Type="http://schemas.openxmlformats.org/officeDocument/2006/relationships/image" Target="../media/image9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jpeg"/><Relationship Id="rId11" Type="http://schemas.openxmlformats.org/officeDocument/2006/relationships/image" Target="../media/image76.png"/><Relationship Id="rId24" Type="http://schemas.openxmlformats.org/officeDocument/2006/relationships/image" Target="../media/image89.png"/><Relationship Id="rId32" Type="http://schemas.openxmlformats.org/officeDocument/2006/relationships/image" Target="../media/image97.png"/><Relationship Id="rId5" Type="http://schemas.openxmlformats.org/officeDocument/2006/relationships/image" Target="../media/image70.png"/><Relationship Id="rId15" Type="http://schemas.openxmlformats.org/officeDocument/2006/relationships/image" Target="../media/image80.jpeg"/><Relationship Id="rId23" Type="http://schemas.openxmlformats.org/officeDocument/2006/relationships/image" Target="../media/image88.png"/><Relationship Id="rId28" Type="http://schemas.openxmlformats.org/officeDocument/2006/relationships/image" Target="../media/image93.png"/><Relationship Id="rId10" Type="http://schemas.openxmlformats.org/officeDocument/2006/relationships/image" Target="../media/image75.jpeg"/><Relationship Id="rId19" Type="http://schemas.openxmlformats.org/officeDocument/2006/relationships/image" Target="../media/image84.png"/><Relationship Id="rId31" Type="http://schemas.openxmlformats.org/officeDocument/2006/relationships/image" Target="../media/image96.gif"/><Relationship Id="rId4" Type="http://schemas.openxmlformats.org/officeDocument/2006/relationships/image" Target="../media/image69.jpeg"/><Relationship Id="rId9" Type="http://schemas.openxmlformats.org/officeDocument/2006/relationships/image" Target="../media/image74.png"/><Relationship Id="rId14" Type="http://schemas.openxmlformats.org/officeDocument/2006/relationships/image" Target="../media/image79.jpeg"/><Relationship Id="rId22" Type="http://schemas.openxmlformats.org/officeDocument/2006/relationships/image" Target="../media/image87.png"/><Relationship Id="rId27" Type="http://schemas.openxmlformats.org/officeDocument/2006/relationships/image" Target="../media/image92.png"/><Relationship Id="rId30" Type="http://schemas.openxmlformats.org/officeDocument/2006/relationships/image" Target="../media/image9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stomShape 1"/>
          <p:cNvSpPr/>
          <p:nvPr/>
        </p:nvSpPr>
        <p:spPr>
          <a:xfrm>
            <a:off x="4571819" y="196920"/>
            <a:ext cx="4424221" cy="415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ca-ES" sz="2000" dirty="0" smtClean="0">
                <a:solidFill>
                  <a:srgbClr val="FFFFFF"/>
                </a:solidFill>
                <a:latin typeface="+mj-lt"/>
                <a:ea typeface="ＭＳ Ｐゴシック"/>
              </a:rPr>
              <a:t>Barcelona, 2nd May 2016</a:t>
            </a:r>
            <a:endParaRPr sz="2000" dirty="0">
              <a:latin typeface="+mj-lt"/>
            </a:endParaRPr>
          </a:p>
        </p:txBody>
      </p:sp>
      <p:sp>
        <p:nvSpPr>
          <p:cNvPr id="10" name="CustomShape 2"/>
          <p:cNvSpPr/>
          <p:nvPr/>
        </p:nvSpPr>
        <p:spPr>
          <a:xfrm>
            <a:off x="803473" y="2365562"/>
            <a:ext cx="7772040" cy="1504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 anchorCtr="1"/>
          <a:lstStyle/>
          <a:p>
            <a:pPr algn="ctr">
              <a:lnSpc>
                <a:spcPct val="100000"/>
              </a:lnSpc>
            </a:pPr>
            <a:r>
              <a:rPr lang="en-US" sz="3200" b="1" dirty="0">
                <a:solidFill>
                  <a:srgbClr val="FFFFFF"/>
                </a:solidFill>
                <a:ea typeface="ＭＳ Ｐゴシック"/>
              </a:rPr>
              <a:t>Climate predictions for vineyard management </a:t>
            </a:r>
            <a:endParaRPr lang="en-US" sz="3200" b="1" dirty="0" smtClean="0">
              <a:solidFill>
                <a:srgbClr val="FFFFFF"/>
              </a:solidFill>
              <a:ea typeface="ＭＳ Ｐゴシック"/>
            </a:endParaRPr>
          </a:p>
          <a:p>
            <a:pPr algn="ctr">
              <a:lnSpc>
                <a:spcPct val="100000"/>
              </a:lnSpc>
            </a:pPr>
            <a:endParaRPr lang="en-US" sz="3200" b="1" dirty="0" smtClean="0">
              <a:solidFill>
                <a:srgbClr val="FFFFFF"/>
              </a:solidFill>
              <a:ea typeface="ＭＳ Ｐゴシック"/>
            </a:endParaRPr>
          </a:p>
          <a:p>
            <a:pPr algn="ctr">
              <a:lnSpc>
                <a:spcPct val="100000"/>
              </a:lnSpc>
            </a:pPr>
            <a:r>
              <a:rPr lang="en-US" sz="3200" b="1" dirty="0" smtClean="0">
                <a:solidFill>
                  <a:srgbClr val="FFFFFF"/>
                </a:solidFill>
                <a:ea typeface="ＭＳ Ｐゴシック"/>
              </a:rPr>
              <a:t>CODORNIU-IRTA meeting</a:t>
            </a:r>
            <a:endParaRPr dirty="0"/>
          </a:p>
        </p:txBody>
      </p:sp>
      <p:sp>
        <p:nvSpPr>
          <p:cNvPr id="6" name="TextShape 2"/>
          <p:cNvSpPr txBox="1">
            <a:spLocks noChangeArrowheads="1"/>
          </p:cNvSpPr>
          <p:nvPr/>
        </p:nvSpPr>
        <p:spPr bwMode="auto">
          <a:xfrm>
            <a:off x="803473" y="4381276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2400" b="1" dirty="0">
                <a:solidFill>
                  <a:srgbClr val="FFFFFF"/>
                </a:solidFill>
              </a:rPr>
              <a:t>EARTH SYSTEM </a:t>
            </a:r>
            <a:r>
              <a:rPr lang="es-ES" altLang="es-ES" sz="2400" b="1" dirty="0" smtClean="0">
                <a:solidFill>
                  <a:srgbClr val="FFFFFF"/>
                </a:solidFill>
              </a:rPr>
              <a:t>SERVICES</a:t>
            </a:r>
            <a:endParaRPr lang="es-ES" altLang="es-ES" sz="2400" b="1" dirty="0" smtClean="0">
              <a:solidFill>
                <a:srgbClr val="FFFFFF"/>
              </a:solidFill>
            </a:endParaRPr>
          </a:p>
          <a:p>
            <a:pPr algn="ctr" eaLnBrk="1" hangingPunct="1"/>
            <a:r>
              <a:rPr lang="es-ES" altLang="es-ES" sz="2400" dirty="0" err="1">
                <a:solidFill>
                  <a:srgbClr val="FFFFFF"/>
                </a:solidFill>
              </a:rPr>
              <a:t>Earth</a:t>
            </a:r>
            <a:r>
              <a:rPr lang="es-ES" altLang="es-ES" sz="2400" dirty="0">
                <a:solidFill>
                  <a:srgbClr val="FFFFFF"/>
                </a:solidFill>
              </a:rPr>
              <a:t> </a:t>
            </a:r>
            <a:r>
              <a:rPr lang="es-ES" altLang="es-ES" sz="2400" dirty="0" err="1">
                <a:solidFill>
                  <a:srgbClr val="FFFFFF"/>
                </a:solidFill>
              </a:rPr>
              <a:t>Sciences</a:t>
            </a:r>
            <a:r>
              <a:rPr lang="es-ES" altLang="es-ES" sz="2400" dirty="0">
                <a:solidFill>
                  <a:srgbClr val="FFFFFF"/>
                </a:solidFill>
              </a:rPr>
              <a:t> </a:t>
            </a:r>
            <a:r>
              <a:rPr lang="es-ES" altLang="es-ES" sz="2400" dirty="0" err="1">
                <a:solidFill>
                  <a:srgbClr val="FFFFFF"/>
                </a:solidFill>
              </a:rPr>
              <a:t>Department</a:t>
            </a:r>
            <a:r>
              <a:rPr lang="es-ES" altLang="es-ES" sz="2400" dirty="0">
                <a:solidFill>
                  <a:srgbClr val="FFFFFF"/>
                </a:solidFill>
              </a:rPr>
              <a:t> at BSC</a:t>
            </a:r>
          </a:p>
          <a:p>
            <a:pPr algn="ctr" eaLnBrk="1" hangingPunct="1"/>
            <a:endParaRPr lang="es-ES" altLang="es-ES" sz="2400" b="1" dirty="0">
              <a:solidFill>
                <a:srgbClr val="FFFFFF"/>
              </a:solidFill>
            </a:endParaRPr>
          </a:p>
        </p:txBody>
      </p:sp>
      <p:sp>
        <p:nvSpPr>
          <p:cNvPr id="7" name="TextShape 4"/>
          <p:cNvSpPr txBox="1">
            <a:spLocks noChangeArrowheads="1"/>
          </p:cNvSpPr>
          <p:nvPr/>
        </p:nvSpPr>
        <p:spPr bwMode="auto">
          <a:xfrm>
            <a:off x="1468636" y="5530528"/>
            <a:ext cx="6677421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dirty="0" smtClean="0">
                <a:solidFill>
                  <a:srgbClr val="FFFFFF"/>
                </a:solidFill>
              </a:rPr>
              <a:t>Francisco Doblas-Reyes, Albert </a:t>
            </a:r>
            <a:r>
              <a:rPr lang="es-ES" altLang="es-ES" dirty="0">
                <a:solidFill>
                  <a:srgbClr val="FFFFFF"/>
                </a:solidFill>
              </a:rPr>
              <a:t>Soret </a:t>
            </a:r>
            <a:r>
              <a:rPr lang="es-ES" altLang="es-ES" dirty="0" err="1" smtClean="0">
                <a:solidFill>
                  <a:srgbClr val="FFFFFF"/>
                </a:solidFill>
              </a:rPr>
              <a:t>Miravet</a:t>
            </a:r>
            <a:r>
              <a:rPr lang="es-ES" altLang="es-ES" dirty="0" smtClean="0">
                <a:solidFill>
                  <a:srgbClr val="FFFFFF"/>
                </a:solidFill>
              </a:rPr>
              <a:t>, </a:t>
            </a:r>
            <a:r>
              <a:rPr lang="es-ES" altLang="es-ES" dirty="0" err="1" smtClean="0">
                <a:solidFill>
                  <a:srgbClr val="FFFFFF"/>
                </a:solidFill>
              </a:rPr>
              <a:t>Isadora</a:t>
            </a:r>
            <a:r>
              <a:rPr lang="es-ES" altLang="es-ES" dirty="0" smtClean="0">
                <a:solidFill>
                  <a:srgbClr val="FFFFFF"/>
                </a:solidFill>
              </a:rPr>
              <a:t> </a:t>
            </a:r>
            <a:r>
              <a:rPr lang="es-ES" altLang="es-ES" dirty="0" err="1" smtClean="0">
                <a:solidFill>
                  <a:srgbClr val="FFFFFF"/>
                </a:solidFill>
              </a:rPr>
              <a:t>Christel</a:t>
            </a:r>
            <a:endParaRPr lang="es-ES" altLang="es-E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1" name="2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Probabilistic information</a:t>
            </a:r>
            <a:endParaRPr lang="es-ES" altLang="en-US" dirty="0" smtClean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6643768"/>
            <a:ext cx="1639017" cy="31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827584" y="6603802"/>
            <a:ext cx="2836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www.project-ukko.net</a:t>
            </a:r>
            <a:endParaRPr lang="en-US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676" b="2021"/>
          <a:stretch/>
        </p:blipFill>
        <p:spPr bwMode="auto">
          <a:xfrm>
            <a:off x="72008" y="1725016"/>
            <a:ext cx="9036496" cy="428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20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3688" y="3331473"/>
            <a:ext cx="5544616" cy="360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7" name="1 Título"/>
          <p:cNvSpPr>
            <a:spLocks noGrp="1"/>
          </p:cNvSpPr>
          <p:nvPr>
            <p:ph type="title"/>
          </p:nvPr>
        </p:nvSpPr>
        <p:spPr bwMode="auto">
          <a:xfrm>
            <a:off x="179512" y="-78715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Seasonal forecast for agriculture: </a:t>
            </a:r>
            <a:br>
              <a:rPr lang="en-US" altLang="en-US" dirty="0" smtClean="0">
                <a:ea typeface="ＭＳ Ｐゴシック" pitchFamily="34" charset="-128"/>
                <a:cs typeface="Arial" pitchFamily="34" charset="0"/>
              </a:rPr>
            </a:br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on-going developments</a:t>
            </a:r>
          </a:p>
        </p:txBody>
      </p:sp>
      <p:sp>
        <p:nvSpPr>
          <p:cNvPr id="28" name="TextShape 1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9" name="CustomShape 2"/>
          <p:cNvSpPr/>
          <p:nvPr/>
        </p:nvSpPr>
        <p:spPr>
          <a:xfrm>
            <a:off x="0" y="873964"/>
            <a:ext cx="9252520" cy="2209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4990"/>
                </a:solidFill>
                <a:latin typeface="Arial"/>
                <a:ea typeface="ＭＳ Ｐゴシック"/>
              </a:rPr>
              <a:t>Testing seasonal forecast for </a:t>
            </a:r>
            <a:r>
              <a:rPr lang="en-US" sz="2400" b="1" dirty="0" smtClean="0">
                <a:solidFill>
                  <a:srgbClr val="004990"/>
                </a:solidFill>
                <a:latin typeface="Arial"/>
                <a:ea typeface="ＭＳ Ｐゴシック"/>
              </a:rPr>
              <a:t>MARS</a:t>
            </a:r>
            <a:r>
              <a:rPr lang="en-US" sz="2400" dirty="0" smtClean="0">
                <a:solidFill>
                  <a:srgbClr val="004990"/>
                </a:solidFill>
                <a:latin typeface="Arial"/>
                <a:ea typeface="ＭＳ Ｐゴシック"/>
              </a:rPr>
              <a:t>: BSC and JRC are </a:t>
            </a:r>
            <a:r>
              <a:rPr lang="en-GB" altLang="en-US" sz="2400" dirty="0" smtClean="0"/>
              <a:t>exploring </a:t>
            </a:r>
            <a:r>
              <a:rPr lang="en-GB" altLang="en-US" sz="2400" dirty="0"/>
              <a:t>how the MARS Crop Yield Forecasting System (MCYFS) could ingest the seasonal forecast </a:t>
            </a:r>
            <a:r>
              <a:rPr lang="en-GB" altLang="en-US" sz="2400" dirty="0" smtClean="0"/>
              <a:t>for </a:t>
            </a:r>
            <a:r>
              <a:rPr lang="en-GB" altLang="en-US" sz="2400" dirty="0"/>
              <a:t>a future operational </a:t>
            </a:r>
            <a:r>
              <a:rPr lang="en-GB" altLang="en-US" sz="2400" dirty="0" smtClean="0"/>
              <a:t>use.</a:t>
            </a:r>
            <a:endParaRPr lang="en-GB" altLang="en-US" sz="2400" dirty="0"/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4990"/>
                </a:solidFill>
                <a:latin typeface="Arial"/>
                <a:ea typeface="ＭＳ Ｐゴシック"/>
              </a:rPr>
              <a:t/>
            </a:r>
            <a:br>
              <a:rPr lang="en-US" sz="2400" dirty="0">
                <a:solidFill>
                  <a:srgbClr val="004990"/>
                </a:solidFill>
                <a:latin typeface="Arial"/>
                <a:ea typeface="ＭＳ Ｐゴシック"/>
              </a:rPr>
            </a:br>
            <a:endParaRPr lang="en-US" sz="2400" dirty="0" smtClean="0">
              <a:solidFill>
                <a:srgbClr val="004990"/>
              </a:solidFill>
              <a:latin typeface="Arial"/>
              <a:ea typeface="ＭＳ Ｐゴシック"/>
            </a:endParaRPr>
          </a:p>
        </p:txBody>
      </p:sp>
      <p:pic>
        <p:nvPicPr>
          <p:cNvPr id="115714" name="Picture 2" descr="https://upload.wikimedia.org/wikipedia/en/d/db/Joint_Research_Centre_%28European_Commission%29_%28logo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518222"/>
            <a:ext cx="857250" cy="36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5939070"/>
            <a:ext cx="259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400" dirty="0" smtClean="0"/>
              <a:t>Source: </a:t>
            </a:r>
            <a:r>
              <a:rPr lang="en-GB" altLang="en-US" sz="1400" dirty="0" err="1" smtClean="0"/>
              <a:t>Toreti</a:t>
            </a:r>
            <a:r>
              <a:rPr lang="en-GB" altLang="en-US" sz="1400" dirty="0" smtClean="0"/>
              <a:t>, 2015.</a:t>
            </a:r>
          </a:p>
          <a:p>
            <a:r>
              <a:rPr lang="en-GB" sz="1400" dirty="0" smtClean="0"/>
              <a:t>EUPORIAS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179511" y="3331473"/>
            <a:ext cx="4134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4990"/>
                </a:solidFill>
                <a:latin typeface="Arial"/>
                <a:ea typeface="ＭＳ Ｐゴシック"/>
              </a:rPr>
              <a:t>Current approach of MARS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788024" y="5732918"/>
            <a:ext cx="2016224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Seasonal forecast</a:t>
            </a:r>
          </a:p>
        </p:txBody>
      </p:sp>
    </p:spTree>
    <p:extLst>
      <p:ext uri="{BB962C8B-B14F-4D97-AF65-F5344CB8AC3E}">
        <p14:creationId xmlns:p14="http://schemas.microsoft.com/office/powerpoint/2010/main" val="91683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Título"/>
          <p:cNvSpPr>
            <a:spLocks noGrp="1"/>
          </p:cNvSpPr>
          <p:nvPr>
            <p:ph type="title"/>
          </p:nvPr>
        </p:nvSpPr>
        <p:spPr bwMode="auto">
          <a:xfrm>
            <a:off x="179512" y="-67646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Seasonal forecast for viticulture: </a:t>
            </a:r>
            <a:br>
              <a:rPr lang="en-US" altLang="en-US" dirty="0" smtClean="0">
                <a:ea typeface="ＭＳ Ｐゴシック" pitchFamily="34" charset="-128"/>
                <a:cs typeface="Arial" pitchFamily="34" charset="0"/>
              </a:rPr>
            </a:br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on-going activities</a:t>
            </a:r>
          </a:p>
        </p:txBody>
      </p:sp>
      <p:sp>
        <p:nvSpPr>
          <p:cNvPr id="28" name="TextShape 1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9" name="CustomShape 2"/>
          <p:cNvSpPr/>
          <p:nvPr/>
        </p:nvSpPr>
        <p:spPr>
          <a:xfrm>
            <a:off x="2256189" y="1594044"/>
            <a:ext cx="7056784" cy="155587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dirty="0">
                <a:solidFill>
                  <a:srgbClr val="004990"/>
                </a:solidFill>
                <a:latin typeface="Arial"/>
                <a:ea typeface="ＭＳ Ｐゴシック"/>
              </a:rPr>
              <a:t>SECTEUR PROJECT (negotiation process</a:t>
            </a:r>
            <a:r>
              <a:rPr lang="en-US" altLang="en-US" sz="2400" dirty="0" smtClean="0">
                <a:solidFill>
                  <a:srgbClr val="004990"/>
                </a:solidFill>
                <a:latin typeface="Arial"/>
                <a:ea typeface="ＭＳ Ｐゴシック"/>
              </a:rPr>
              <a:t>).</a:t>
            </a:r>
            <a:endParaRPr lang="en-US" sz="2400" dirty="0" smtClean="0">
              <a:solidFill>
                <a:srgbClr val="004990"/>
              </a:solidFill>
              <a:latin typeface="Arial"/>
              <a:ea typeface="ＭＳ Ｐゴシック"/>
            </a:endParaRPr>
          </a:p>
        </p:txBody>
      </p:sp>
      <p:pic>
        <p:nvPicPr>
          <p:cNvPr id="1026" name="Picture 2" descr="Copernicus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4044"/>
            <a:ext cx="22860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" y="2598475"/>
            <a:ext cx="1614487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ustomShape 2"/>
          <p:cNvSpPr/>
          <p:nvPr/>
        </p:nvSpPr>
        <p:spPr>
          <a:xfrm>
            <a:off x="2256189" y="2530148"/>
            <a:ext cx="7056784" cy="155587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dirty="0" smtClean="0">
                <a:solidFill>
                  <a:srgbClr val="004990"/>
                </a:solidFill>
                <a:latin typeface="Arial"/>
                <a:ea typeface="ＭＳ Ｐゴシック"/>
              </a:rPr>
              <a:t>HIATUS (accepted).</a:t>
            </a:r>
            <a:endParaRPr lang="en-US" altLang="en-US" sz="2400" dirty="0">
              <a:solidFill>
                <a:srgbClr val="004990"/>
              </a:solidFill>
              <a:latin typeface="Arial"/>
              <a:ea typeface="ＭＳ Ｐゴシック"/>
            </a:endParaRPr>
          </a:p>
        </p:txBody>
      </p:sp>
      <p:sp>
        <p:nvSpPr>
          <p:cNvPr id="15" name="CustomShape 2"/>
          <p:cNvSpPr/>
          <p:nvPr/>
        </p:nvSpPr>
        <p:spPr>
          <a:xfrm>
            <a:off x="79817" y="4258340"/>
            <a:ext cx="8928992" cy="155587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 smtClean="0">
                <a:solidFill>
                  <a:srgbClr val="004990"/>
                </a:solidFill>
                <a:latin typeface="Arial"/>
                <a:ea typeface="ＭＳ Ｐゴシック"/>
              </a:rPr>
              <a:t>Objective: </a:t>
            </a:r>
            <a:r>
              <a:rPr lang="en-US" altLang="en-US" sz="2400" dirty="0" smtClean="0">
                <a:solidFill>
                  <a:srgbClr val="004990"/>
                </a:solidFill>
                <a:latin typeface="Arial"/>
                <a:ea typeface="ＭＳ Ｐゴシック"/>
              </a:rPr>
              <a:t>develop </a:t>
            </a:r>
            <a:r>
              <a:rPr lang="en-US" altLang="en-US" sz="2400" dirty="0">
                <a:solidFill>
                  <a:srgbClr val="004990"/>
                </a:solidFill>
                <a:latin typeface="Arial"/>
                <a:ea typeface="ＭＳ Ｐゴシック"/>
              </a:rPr>
              <a:t>a climate service for the wine sector to bridge this communications gap and to ensure that research reaches the industry and society in a timely and usable </a:t>
            </a:r>
            <a:r>
              <a:rPr lang="en-US" altLang="en-US" sz="2400" dirty="0" smtClean="0">
                <a:solidFill>
                  <a:srgbClr val="004990"/>
                </a:solidFill>
                <a:latin typeface="Arial"/>
                <a:ea typeface="ＭＳ Ｐゴシック"/>
              </a:rPr>
              <a:t>manner. </a:t>
            </a:r>
          </a:p>
        </p:txBody>
      </p:sp>
    </p:spTree>
    <p:extLst>
      <p:ext uri="{BB962C8B-B14F-4D97-AF65-F5344CB8AC3E}">
        <p14:creationId xmlns:p14="http://schemas.microsoft.com/office/powerpoint/2010/main" val="173956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Título"/>
          <p:cNvSpPr>
            <a:spLocks noGrp="1"/>
          </p:cNvSpPr>
          <p:nvPr>
            <p:ph type="title"/>
          </p:nvPr>
        </p:nvSpPr>
        <p:spPr bwMode="auto">
          <a:xfrm>
            <a:off x="107504" y="-70338"/>
            <a:ext cx="504056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Seasonal forecast </a:t>
            </a:r>
            <a:r>
              <a:rPr lang="en-US" altLang="en-US" dirty="0">
                <a:ea typeface="ＭＳ Ｐゴシック" pitchFamily="34" charset="-128"/>
                <a:cs typeface="Arial" pitchFamily="34" charset="0"/>
              </a:rPr>
              <a:t>applications for vineyard management </a:t>
            </a:r>
          </a:p>
        </p:txBody>
      </p:sp>
      <p:sp>
        <p:nvSpPr>
          <p:cNvPr id="28" name="TextShape 1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71320" y="5814218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 smtClean="0"/>
              <a:t>Source: Antonio Graça, SOGRAPE VINHOS SA, 2014</a:t>
            </a:r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1680" y="840960"/>
            <a:ext cx="5040560" cy="617896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899592" y="2429842"/>
            <a:ext cx="6552728" cy="16561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35596" y="4302050"/>
            <a:ext cx="655272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08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0696" y="989682"/>
            <a:ext cx="3239176" cy="1318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7" name="1 Título"/>
          <p:cNvSpPr>
            <a:spLocks noGrp="1"/>
          </p:cNvSpPr>
          <p:nvPr>
            <p:ph type="title"/>
          </p:nvPr>
        </p:nvSpPr>
        <p:spPr bwMode="auto">
          <a:xfrm>
            <a:off x="107504" y="-78715"/>
            <a:ext cx="6624736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Seasonal forecast </a:t>
            </a:r>
            <a:r>
              <a:rPr lang="en-US" altLang="en-US" dirty="0">
                <a:ea typeface="ＭＳ Ｐゴシック" pitchFamily="34" charset="-128"/>
                <a:cs typeface="Arial" pitchFamily="34" charset="0"/>
              </a:rPr>
              <a:t>applications for vineyard </a:t>
            </a:r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management: model chain </a:t>
            </a:r>
            <a:endParaRPr lang="en-US" altLang="en-US" dirty="0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28" name="TextShape 1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5" name="CuadroTexto 47"/>
          <p:cNvSpPr txBox="1"/>
          <p:nvPr/>
        </p:nvSpPr>
        <p:spPr>
          <a:xfrm rot="10800000" flipV="1">
            <a:off x="179513" y="1540195"/>
            <a:ext cx="3240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err="1" smtClean="0"/>
              <a:t>Tmax</a:t>
            </a:r>
            <a:r>
              <a:rPr lang="es-ES" sz="1600" dirty="0" smtClean="0"/>
              <a:t>, </a:t>
            </a:r>
            <a:r>
              <a:rPr lang="es-ES" sz="1600" dirty="0" err="1" smtClean="0"/>
              <a:t>Tmin</a:t>
            </a:r>
            <a:r>
              <a:rPr lang="es-ES" sz="1600" dirty="0" smtClean="0"/>
              <a:t>, </a:t>
            </a:r>
            <a:r>
              <a:rPr lang="es-ES" sz="1600" dirty="0" err="1" smtClean="0"/>
              <a:t>precipitation</a:t>
            </a:r>
            <a:r>
              <a:rPr lang="es-ES" sz="1600" dirty="0" smtClean="0"/>
              <a:t>, </a:t>
            </a:r>
            <a:r>
              <a:rPr lang="es-ES" sz="1600" dirty="0" err="1" smtClean="0"/>
              <a:t>humidity</a:t>
            </a:r>
            <a:r>
              <a:rPr lang="es-ES" sz="1600" dirty="0" smtClean="0"/>
              <a:t>, </a:t>
            </a:r>
            <a:r>
              <a:rPr lang="es-ES" sz="1600" dirty="0" err="1" smtClean="0"/>
              <a:t>radiation</a:t>
            </a:r>
            <a:r>
              <a:rPr lang="es-ES" sz="1600" dirty="0" smtClean="0"/>
              <a:t>, </a:t>
            </a:r>
            <a:r>
              <a:rPr lang="es-ES" sz="1600" dirty="0" err="1" smtClean="0"/>
              <a:t>wind</a:t>
            </a:r>
            <a:r>
              <a:rPr lang="es-ES" sz="1600" dirty="0" smtClean="0"/>
              <a:t> </a:t>
            </a:r>
            <a:r>
              <a:rPr lang="es-ES" sz="1600" dirty="0" err="1" smtClean="0"/>
              <a:t>speed</a:t>
            </a:r>
            <a:endParaRPr lang="es-E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467986" y="1110725"/>
            <a:ext cx="2664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Seasonal forecast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043608" y="2429842"/>
            <a:ext cx="3239176" cy="996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043609" y="2550884"/>
            <a:ext cx="3221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Phenological</a:t>
            </a:r>
            <a:r>
              <a:rPr lang="en-US" sz="2400" dirty="0" smtClean="0"/>
              <a:t> and irrigation models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208709" y="3509962"/>
            <a:ext cx="4221749" cy="23015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2208710" y="3592721"/>
            <a:ext cx="491137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	     Outcomes: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Critical </a:t>
            </a:r>
            <a:r>
              <a:rPr lang="en-US" sz="2400" dirty="0" err="1" smtClean="0"/>
              <a:t>phenological</a:t>
            </a:r>
            <a:r>
              <a:rPr lang="en-US" sz="2400" dirty="0" smtClean="0"/>
              <a:t> events </a:t>
            </a:r>
          </a:p>
          <a:p>
            <a:r>
              <a:rPr lang="en-US" sz="1600" dirty="0" smtClean="0"/>
              <a:t>(</a:t>
            </a:r>
            <a:r>
              <a:rPr lang="en-US" sz="1600" dirty="0"/>
              <a:t>Bloom, Berry et, </a:t>
            </a:r>
            <a:r>
              <a:rPr lang="en-US" sz="1600" dirty="0" err="1"/>
              <a:t>veraison</a:t>
            </a:r>
            <a:r>
              <a:rPr lang="en-US" sz="1600" dirty="0"/>
              <a:t> and harvest</a:t>
            </a:r>
            <a:r>
              <a:rPr lang="en-US" sz="14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Wine alcoholic category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Water demand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Extreme events</a:t>
            </a:r>
            <a:endParaRPr lang="en-US" sz="2400" dirty="0"/>
          </a:p>
        </p:txBody>
      </p:sp>
      <p:sp>
        <p:nvSpPr>
          <p:cNvPr id="51" name="Rectangle 50"/>
          <p:cNvSpPr/>
          <p:nvPr/>
        </p:nvSpPr>
        <p:spPr>
          <a:xfrm>
            <a:off x="4860032" y="5958234"/>
            <a:ext cx="4221749" cy="7147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4860032" y="6040993"/>
            <a:ext cx="4343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Integrated assessment</a:t>
            </a:r>
            <a:endParaRPr lang="en-US" sz="2400" dirty="0"/>
          </a:p>
        </p:txBody>
      </p:sp>
      <p:sp>
        <p:nvSpPr>
          <p:cNvPr id="55" name="Rectangle 54"/>
          <p:cNvSpPr/>
          <p:nvPr/>
        </p:nvSpPr>
        <p:spPr>
          <a:xfrm>
            <a:off x="5436096" y="1721360"/>
            <a:ext cx="3239176" cy="996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5436097" y="1842402"/>
            <a:ext cx="3221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End-users empirical models</a:t>
            </a:r>
          </a:p>
        </p:txBody>
      </p:sp>
      <p:cxnSp>
        <p:nvCxnSpPr>
          <p:cNvPr id="14340" name="Elbow Connector 14339"/>
          <p:cNvCxnSpPr/>
          <p:nvPr/>
        </p:nvCxnSpPr>
        <p:spPr>
          <a:xfrm rot="10800000" flipH="1" flipV="1">
            <a:off x="179512" y="1828216"/>
            <a:ext cx="864096" cy="1133800"/>
          </a:xfrm>
          <a:prstGeom prst="bentConnector3">
            <a:avLst>
              <a:gd name="adj1" fmla="val -14244"/>
            </a:avLst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Elbow Connector 75"/>
          <p:cNvCxnSpPr/>
          <p:nvPr/>
        </p:nvCxnSpPr>
        <p:spPr>
          <a:xfrm>
            <a:off x="1043608" y="3369948"/>
            <a:ext cx="1165101" cy="1133800"/>
          </a:xfrm>
          <a:prstGeom prst="bentConnector3">
            <a:avLst>
              <a:gd name="adj1" fmla="val -7353"/>
            </a:avLst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/>
          <p:cNvCxnSpPr>
            <a:endCxn id="51" idx="1"/>
          </p:cNvCxnSpPr>
          <p:nvPr/>
        </p:nvCxnSpPr>
        <p:spPr>
          <a:xfrm>
            <a:off x="2208709" y="5539225"/>
            <a:ext cx="2651323" cy="776405"/>
          </a:xfrm>
          <a:prstGeom prst="bentConnector3">
            <a:avLst>
              <a:gd name="adj1" fmla="val -4386"/>
            </a:avLst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62" name="Straight Arrow Connector 14361"/>
          <p:cNvCxnSpPr>
            <a:stCxn id="5" idx="3"/>
            <a:endCxn id="56" idx="1"/>
          </p:cNvCxnSpPr>
          <p:nvPr/>
        </p:nvCxnSpPr>
        <p:spPr>
          <a:xfrm>
            <a:off x="3419872" y="1648765"/>
            <a:ext cx="2016225" cy="609136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55" idx="2"/>
          </p:cNvCxnSpPr>
          <p:nvPr/>
        </p:nvCxnSpPr>
        <p:spPr>
          <a:xfrm>
            <a:off x="7055684" y="2717874"/>
            <a:ext cx="22008" cy="324036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10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/>
      <p:bldP spid="47" grpId="0" animBg="1"/>
      <p:bldP spid="48" grpId="0"/>
      <p:bldP spid="51" grpId="0" animBg="1"/>
      <p:bldP spid="52" grpId="0"/>
      <p:bldP spid="55" grpId="0" animBg="1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2 Título"/>
          <p:cNvSpPr>
            <a:spLocks noGrp="1"/>
          </p:cNvSpPr>
          <p:nvPr>
            <p:ph type="title"/>
          </p:nvPr>
        </p:nvSpPr>
        <p:spPr bwMode="auto">
          <a:xfrm>
            <a:off x="107504" y="0"/>
            <a:ext cx="6335365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3200"/>
              </a:lnSpc>
            </a:pPr>
            <a:r>
              <a:rPr lang="en-GB" altLang="en-US" dirty="0">
                <a:ea typeface="ＭＳ Ｐゴシック" pitchFamily="34" charset="-128"/>
                <a:cs typeface="Arial" pitchFamily="34" charset="0"/>
              </a:rPr>
              <a:t>Preliminary results: </a:t>
            </a: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/>
            </a:r>
            <a:br>
              <a:rPr lang="en-GB" altLang="en-US" dirty="0" smtClean="0">
                <a:ea typeface="ＭＳ Ｐゴシック" pitchFamily="34" charset="-128"/>
                <a:cs typeface="Arial" pitchFamily="34" charset="0"/>
              </a:rPr>
            </a:b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Weather regimes. Winter</a:t>
            </a:r>
            <a:endParaRPr lang="en-US" altLang="en-US" dirty="0" smtClean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17674"/>
            <a:ext cx="4947771" cy="6102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2 Título"/>
          <p:cNvSpPr>
            <a:spLocks noGrp="1"/>
          </p:cNvSpPr>
          <p:nvPr>
            <p:ph type="title"/>
          </p:nvPr>
        </p:nvSpPr>
        <p:spPr bwMode="auto">
          <a:xfrm>
            <a:off x="107504" y="0"/>
            <a:ext cx="6552728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3200"/>
              </a:lnSpc>
            </a:pPr>
            <a:r>
              <a:rPr lang="en-GB" altLang="en-US" dirty="0">
                <a:ea typeface="ＭＳ Ｐゴシック" pitchFamily="34" charset="-128"/>
                <a:cs typeface="Arial" pitchFamily="34" charset="0"/>
              </a:rPr>
              <a:t>Preliminary results: </a:t>
            </a: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/>
            </a:r>
            <a:br>
              <a:rPr lang="en-GB" altLang="en-US" dirty="0" smtClean="0">
                <a:ea typeface="ＭＳ Ｐゴシック" pitchFamily="34" charset="-128"/>
                <a:cs typeface="Arial" pitchFamily="34" charset="0"/>
              </a:rPr>
            </a:b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Weather regimes. Summer</a:t>
            </a:r>
            <a:endParaRPr lang="en-US" altLang="en-US" dirty="0" smtClean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17674"/>
            <a:ext cx="4947771" cy="610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2 Título"/>
          <p:cNvSpPr>
            <a:spLocks noGrp="1"/>
          </p:cNvSpPr>
          <p:nvPr>
            <p:ph type="title"/>
          </p:nvPr>
        </p:nvSpPr>
        <p:spPr bwMode="auto">
          <a:xfrm>
            <a:off x="110415" y="0"/>
            <a:ext cx="6552728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3200"/>
              </a:lnSpc>
            </a:pP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Preliminary results: </a:t>
            </a:r>
            <a:br>
              <a:rPr lang="en-GB" altLang="en-US" dirty="0" smtClean="0">
                <a:ea typeface="ＭＳ Ｐゴシック" pitchFamily="34" charset="-128"/>
                <a:cs typeface="Arial" pitchFamily="34" charset="0"/>
              </a:rPr>
            </a:br>
            <a:r>
              <a:rPr lang="en-US" altLang="en-US" dirty="0">
                <a:ea typeface="ＭＳ Ｐゴシック" pitchFamily="34" charset="-128"/>
                <a:cs typeface="Arial" pitchFamily="34" charset="0"/>
              </a:rPr>
              <a:t>Skill of seasonal temperature forecasts of ECMWF-System4</a:t>
            </a:r>
            <a:endParaRPr lang="en-US" altLang="en-US" dirty="0" smtClean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118" y="917675"/>
            <a:ext cx="4183132" cy="267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19044" y="917674"/>
            <a:ext cx="4201428" cy="267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2796" y="3736220"/>
            <a:ext cx="4181840" cy="2687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94636" y="3717732"/>
            <a:ext cx="4196901" cy="268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7981" y="6373817"/>
            <a:ext cx="83035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Evaluation of surface air temperature CFSv2 forecasts over land </a:t>
            </a:r>
            <a:r>
              <a:rPr lang="en-US" sz="1600" dirty="0" smtClean="0"/>
              <a:t>grids issued </a:t>
            </a:r>
            <a:r>
              <a:rPr lang="en-US" sz="1600" dirty="0"/>
              <a:t>in February for </a:t>
            </a:r>
            <a:r>
              <a:rPr lang="en-US" sz="1600" dirty="0" smtClean="0"/>
              <a:t>4 lead </a:t>
            </a:r>
            <a:r>
              <a:rPr lang="en-US" sz="1600" dirty="0"/>
              <a:t>times from month-1 to </a:t>
            </a:r>
            <a:r>
              <a:rPr lang="en-US" sz="1600" dirty="0" smtClean="0"/>
              <a:t>month-5. Spearman correlation </a:t>
            </a:r>
            <a:r>
              <a:rPr lang="en-US" sz="1600" dirty="0"/>
              <a:t>considering raw </a:t>
            </a:r>
            <a:r>
              <a:rPr lang="en-US" sz="1600" dirty="0" smtClean="0"/>
              <a:t>data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3113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2699792" y="3176588"/>
            <a:ext cx="5987008" cy="177353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 smtClean="0">
                <a:ea typeface="ＭＳ Ｐゴシック" panose="020B0600070205080204" pitchFamily="34" charset="-128"/>
              </a:rPr>
              <a:t>Climate projections</a:t>
            </a:r>
            <a:endParaRPr lang="es-ES" altLang="es-ES" sz="28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426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Shape 1"/>
          <p:cNvSpPr txBox="1"/>
          <p:nvPr/>
        </p:nvSpPr>
        <p:spPr>
          <a:xfrm>
            <a:off x="124152" y="18646"/>
            <a:ext cx="7231868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FFFFFF"/>
                </a:solidFill>
                <a:latin typeface="Arial"/>
                <a:ea typeface="ＭＳ Ｐゴシック"/>
              </a:rPr>
              <a:t>Grape Sustainability in South </a:t>
            </a:r>
            <a:r>
              <a:rPr lang="en-US" sz="2800" dirty="0" smtClean="0">
                <a:solidFill>
                  <a:srgbClr val="FFFFFF"/>
                </a:solidFill>
                <a:latin typeface="Arial"/>
                <a:ea typeface="ＭＳ Ｐゴシック"/>
              </a:rPr>
              <a:t>America</a:t>
            </a:r>
            <a:endParaRPr lang="en-US" sz="2800" dirty="0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29" name="CustomShape 2"/>
          <p:cNvSpPr/>
          <p:nvPr/>
        </p:nvSpPr>
        <p:spPr>
          <a:xfrm>
            <a:off x="-18143" y="873964"/>
            <a:ext cx="9270663" cy="2209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Present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climate assessment and climate change impact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evaluation.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Aim: identify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potential areas for future wine plantation and detect future changes of the grape sustainability in the current wine regions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/>
              <a:ea typeface="ＭＳ Ｐゴシック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28" t="40112" r="9453" b="29103"/>
          <a:stretch/>
        </p:blipFill>
        <p:spPr>
          <a:xfrm>
            <a:off x="6308165" y="3731410"/>
            <a:ext cx="1864235" cy="265939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5" b="8557"/>
          <a:stretch/>
        </p:blipFill>
        <p:spPr>
          <a:xfrm>
            <a:off x="777491" y="3531075"/>
            <a:ext cx="4940631" cy="2968074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4573979" y="4712126"/>
            <a:ext cx="718101" cy="10909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73" tIns="42187" rIns="84373" bIns="42187"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1272248" y="3149922"/>
            <a:ext cx="3686018" cy="423752"/>
          </a:xfrm>
          <a:prstGeom prst="rect">
            <a:avLst/>
          </a:prstGeom>
          <a:noFill/>
        </p:spPr>
        <p:txBody>
          <a:bodyPr wrap="square" lIns="84373" tIns="42187" rIns="84373" bIns="42187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Winkler Index (1986-2015)</a:t>
            </a:r>
            <a:endParaRPr lang="en-US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17"/>
          <a:stretch/>
        </p:blipFill>
        <p:spPr>
          <a:xfrm>
            <a:off x="1524912" y="6499149"/>
            <a:ext cx="5598421" cy="29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5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Barcelona Supercomputing Center</a:t>
            </a:r>
            <a:endParaRPr lang="en-US" dirty="0"/>
          </a:p>
        </p:txBody>
      </p:sp>
      <p:sp>
        <p:nvSpPr>
          <p:cNvPr id="13315" name="Rectángulo 16"/>
          <p:cNvSpPr>
            <a:spLocks noChangeArrowheads="1"/>
          </p:cNvSpPr>
          <p:nvPr/>
        </p:nvSpPr>
        <p:spPr bwMode="auto">
          <a:xfrm>
            <a:off x="46038" y="968168"/>
            <a:ext cx="55340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400" dirty="0"/>
              <a:t>Created in 2005; </a:t>
            </a:r>
            <a:r>
              <a:rPr lang="en-GB" altLang="es-ES" sz="2400" dirty="0" smtClean="0"/>
              <a:t>450 </a:t>
            </a:r>
            <a:r>
              <a:rPr lang="en-GB" altLang="es-ES" sz="2400" dirty="0" smtClean="0"/>
              <a:t>employees</a:t>
            </a:r>
            <a:endParaRPr lang="en-GB" altLang="es-ES" sz="2400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400" dirty="0"/>
              <a:t>Research, develop and manage information technology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400" dirty="0"/>
              <a:t>Facilitate scientific progress and its application in society</a:t>
            </a:r>
          </a:p>
        </p:txBody>
      </p:sp>
      <p:pic>
        <p:nvPicPr>
          <p:cNvPr id="1331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2913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0"/>
          <p:cNvSpPr txBox="1">
            <a:spLocks/>
          </p:cNvSpPr>
          <p:nvPr/>
        </p:nvSpPr>
        <p:spPr>
          <a:xfrm>
            <a:off x="177800" y="2667000"/>
            <a:ext cx="9117013" cy="7921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n-GB" dirty="0" smtClean="0">
                <a:solidFill>
                  <a:schemeClr val="accent1"/>
                </a:solidFill>
              </a:rPr>
              <a:t>Earth Science Department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3318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998538"/>
            <a:ext cx="3417887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2982913"/>
            <a:ext cx="34226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5 CuadroTexto"/>
          <p:cNvSpPr txBox="1">
            <a:spLocks noChangeArrowheads="1"/>
          </p:cNvSpPr>
          <p:nvPr/>
        </p:nvSpPr>
        <p:spPr bwMode="auto">
          <a:xfrm>
            <a:off x="200025" y="3581400"/>
            <a:ext cx="5380038" cy="293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400" dirty="0" err="1"/>
              <a:t>Atmospheric</a:t>
            </a:r>
            <a:r>
              <a:rPr lang="es-ES" altLang="es-ES" sz="2400" dirty="0"/>
              <a:t> </a:t>
            </a:r>
            <a:r>
              <a:rPr lang="es-ES" altLang="es-ES" sz="2400" dirty="0" err="1"/>
              <a:t>composition</a:t>
            </a:r>
            <a:r>
              <a:rPr lang="es-ES" altLang="es-ES" sz="2400" dirty="0"/>
              <a:t> </a:t>
            </a:r>
            <a:r>
              <a:rPr lang="es-ES" altLang="es-ES" sz="2400" dirty="0" err="1"/>
              <a:t>modelling</a:t>
            </a:r>
            <a:endParaRPr lang="es-ES" altLang="es-ES" sz="2400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400" dirty="0" err="1" smtClean="0"/>
              <a:t>Climate</a:t>
            </a:r>
            <a:r>
              <a:rPr lang="es-ES" altLang="es-ES" sz="2400" dirty="0" smtClean="0"/>
              <a:t> </a:t>
            </a:r>
            <a:r>
              <a:rPr lang="es-ES" altLang="es-ES" sz="2400" dirty="0" err="1"/>
              <a:t>prediction</a:t>
            </a:r>
            <a:r>
              <a:rPr lang="es-ES" altLang="es-ES" sz="2400" dirty="0"/>
              <a:t> </a:t>
            </a:r>
            <a:r>
              <a:rPr lang="es-ES" altLang="es-ES" sz="2400" dirty="0" err="1" smtClean="0"/>
              <a:t>modelling</a:t>
            </a:r>
            <a:endParaRPr lang="es-ES" altLang="es-ES" sz="2400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400" dirty="0" err="1"/>
              <a:t>Computational</a:t>
            </a:r>
            <a:r>
              <a:rPr lang="es-ES" altLang="es-ES" sz="2400" dirty="0"/>
              <a:t> </a:t>
            </a:r>
            <a:r>
              <a:rPr lang="es-ES" altLang="es-ES" sz="2400" dirty="0" err="1"/>
              <a:t>Earth</a:t>
            </a:r>
            <a:r>
              <a:rPr lang="es-ES" altLang="es-ES" sz="2400" dirty="0"/>
              <a:t> </a:t>
            </a:r>
            <a:r>
              <a:rPr lang="es-ES" altLang="es-ES" sz="2400" dirty="0" err="1" smtClean="0"/>
              <a:t>Sciences</a:t>
            </a:r>
            <a:endParaRPr lang="es-ES" altLang="es-ES" sz="2400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400" dirty="0" err="1" smtClean="0"/>
              <a:t>Earth</a:t>
            </a:r>
            <a:r>
              <a:rPr lang="es-ES" altLang="es-ES" sz="2400" dirty="0" smtClean="0"/>
              <a:t> </a:t>
            </a:r>
            <a:r>
              <a:rPr lang="es-ES" altLang="es-ES" sz="2400" dirty="0" err="1" smtClean="0"/>
              <a:t>Sciences</a:t>
            </a:r>
            <a:r>
              <a:rPr lang="es-ES" altLang="es-ES" sz="2400" dirty="0" smtClean="0"/>
              <a:t> </a:t>
            </a:r>
            <a:r>
              <a:rPr lang="es-ES" altLang="es-ES" sz="2400" dirty="0" err="1" smtClean="0"/>
              <a:t>Services</a:t>
            </a:r>
            <a:endParaRPr lang="es-ES" altLang="es-ES" sz="2400" dirty="0"/>
          </a:p>
        </p:txBody>
      </p:sp>
    </p:spTree>
    <p:extLst>
      <p:ext uri="{BB962C8B-B14F-4D97-AF65-F5344CB8AC3E}">
        <p14:creationId xmlns:p14="http://schemas.microsoft.com/office/powerpoint/2010/main" val="41358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67"/>
          <p:cNvSpPr/>
          <p:nvPr/>
        </p:nvSpPr>
        <p:spPr>
          <a:xfrm>
            <a:off x="-12428" y="5323743"/>
            <a:ext cx="9144000" cy="3292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/>
          <p:cNvSpPr/>
          <p:nvPr/>
        </p:nvSpPr>
        <p:spPr>
          <a:xfrm>
            <a:off x="-12428" y="3520826"/>
            <a:ext cx="9144000" cy="4231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904875"/>
            <a:ext cx="9144000" cy="2950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24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56" y="1265291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507" y="2707807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353" y="1901381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6" y="1282713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" y="1979891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378" y="2636617"/>
            <a:ext cx="733232" cy="73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490" y="4471987"/>
            <a:ext cx="547624" cy="7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283" y="2741583"/>
            <a:ext cx="126117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93" y="2446616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45" y="1895414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62" y="1311446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77" y="1352026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813" y="2269959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40" y="2715438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96" y="2690818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200" y="1370970"/>
            <a:ext cx="3140503" cy="3937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484" y="2482993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046" y="2230842"/>
            <a:ext cx="1449235" cy="44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952" y="1364229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0" y="2536029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574" y="1880037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9" r="11479"/>
          <a:stretch/>
        </p:blipFill>
        <p:spPr bwMode="auto">
          <a:xfrm>
            <a:off x="994561" y="2472793"/>
            <a:ext cx="1080121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32" y="1801984"/>
            <a:ext cx="3025636" cy="39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240" y="4610916"/>
            <a:ext cx="1718695" cy="51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4131417" y="5910823"/>
            <a:ext cx="796260" cy="64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413" y="4009861"/>
            <a:ext cx="1908519" cy="43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407" y="5984604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757" y="4003303"/>
            <a:ext cx="595470" cy="511809"/>
          </a:xfrm>
          <a:prstGeom prst="rect">
            <a:avLst/>
          </a:prstGeom>
        </p:spPr>
      </p:pic>
      <p:pic>
        <p:nvPicPr>
          <p:cNvPr id="47" name="Picture 6"/>
          <p:cNvPicPr/>
          <p:nvPr/>
        </p:nvPicPr>
        <p:blipFill>
          <a:blip r:embed="rId30"/>
          <a:stretch>
            <a:fillRect/>
          </a:stretch>
        </p:blipFill>
        <p:spPr>
          <a:xfrm>
            <a:off x="3301659" y="4556582"/>
            <a:ext cx="639104" cy="628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53" name="Imagen 5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596" y="4039719"/>
            <a:ext cx="2316901" cy="48654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2"/>
          <a:srcRect t="21813" b="27000"/>
          <a:stretch/>
        </p:blipFill>
        <p:spPr>
          <a:xfrm>
            <a:off x="314772" y="4020338"/>
            <a:ext cx="1111863" cy="417071"/>
          </a:xfrm>
          <a:prstGeom prst="rect">
            <a:avLst/>
          </a:prstGeom>
        </p:spPr>
      </p:pic>
      <p:pic>
        <p:nvPicPr>
          <p:cNvPr id="60" name="Imagen 8"/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t="4429" r="58985" b="20459"/>
          <a:stretch/>
        </p:blipFill>
        <p:spPr>
          <a:xfrm>
            <a:off x="1814127" y="3998627"/>
            <a:ext cx="1029666" cy="45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845666"/>
            <a:ext cx="2193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Research centers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517836"/>
            <a:ext cx="6157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Local administrations and international organizations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0" y="5286098"/>
            <a:ext cx="2659895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Meteorological offices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5191183" y="5911354"/>
            <a:ext cx="578779" cy="68488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343308" y="4599039"/>
            <a:ext cx="901441" cy="54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9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67"/>
          <p:cNvSpPr/>
          <p:nvPr/>
        </p:nvSpPr>
        <p:spPr>
          <a:xfrm>
            <a:off x="-12428" y="5323743"/>
            <a:ext cx="9144000" cy="3942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/>
          <p:cNvSpPr/>
          <p:nvPr/>
        </p:nvSpPr>
        <p:spPr>
          <a:xfrm>
            <a:off x="-12428" y="3520826"/>
            <a:ext cx="9144000" cy="4531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904876"/>
            <a:ext cx="9144000" cy="37113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93" y="2384889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65" y="1562011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955" y="1579050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094" y="4724190"/>
            <a:ext cx="2103438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850" y="1655717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529" y="4152267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93" y="1686213"/>
            <a:ext cx="1012065" cy="406485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90674" y="1589275"/>
            <a:ext cx="1070168" cy="574991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95" y="1495771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"/>
          <a:stretch/>
        </p:blipFill>
        <p:spPr>
          <a:xfrm>
            <a:off x="78197" y="1535097"/>
            <a:ext cx="1052328" cy="70453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2"/>
          <a:srcRect l="22001" t="44845" r="22001" b="20791"/>
          <a:stretch/>
        </p:blipFill>
        <p:spPr>
          <a:xfrm>
            <a:off x="7831868" y="1680451"/>
            <a:ext cx="1246671" cy="593653"/>
          </a:xfrm>
          <a:prstGeom prst="rect">
            <a:avLst/>
          </a:prstGeom>
        </p:spPr>
      </p:pic>
      <p:pic>
        <p:nvPicPr>
          <p:cNvPr id="48" name="Picture 6"/>
          <p:cNvPicPr/>
          <p:nvPr/>
        </p:nvPicPr>
        <p:blipFill>
          <a:blip r:embed="rId13"/>
          <a:stretch>
            <a:fillRect/>
          </a:stretch>
        </p:blipFill>
        <p:spPr>
          <a:xfrm>
            <a:off x="5975111" y="4767637"/>
            <a:ext cx="1174181" cy="3362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49" name="Picture 4"/>
          <p:cNvPicPr/>
          <p:nvPr/>
        </p:nvPicPr>
        <p:blipFill>
          <a:blip r:embed="rId14"/>
          <a:srcRect t="9262" r="26315"/>
          <a:stretch>
            <a:fillRect/>
          </a:stretch>
        </p:blipFill>
        <p:spPr>
          <a:xfrm>
            <a:off x="480694" y="4116875"/>
            <a:ext cx="1448386" cy="546323"/>
          </a:xfrm>
          <a:prstGeom prst="rect">
            <a:avLst/>
          </a:prstGeom>
          <a:ln>
            <a:noFill/>
          </a:ln>
        </p:spPr>
      </p:pic>
      <p:pic>
        <p:nvPicPr>
          <p:cNvPr id="50" name="Picture 6"/>
          <p:cNvPicPr/>
          <p:nvPr/>
        </p:nvPicPr>
        <p:blipFill>
          <a:blip r:embed="rId15"/>
          <a:srcRect l="10687" t="17748" r="11487" b="13160"/>
          <a:stretch>
            <a:fillRect/>
          </a:stretch>
        </p:blipFill>
        <p:spPr>
          <a:xfrm>
            <a:off x="3588739" y="4133630"/>
            <a:ext cx="898330" cy="504000"/>
          </a:xfrm>
          <a:prstGeom prst="rect">
            <a:avLst/>
          </a:prstGeom>
          <a:ln>
            <a:noFill/>
          </a:ln>
        </p:spPr>
      </p:pic>
      <p:pic>
        <p:nvPicPr>
          <p:cNvPr id="51" name="Picture 8"/>
          <p:cNvPicPr/>
          <p:nvPr/>
        </p:nvPicPr>
        <p:blipFill>
          <a:blip r:embed="rId16"/>
          <a:stretch>
            <a:fillRect/>
          </a:stretch>
        </p:blipFill>
        <p:spPr>
          <a:xfrm>
            <a:off x="4608861" y="4152267"/>
            <a:ext cx="1755414" cy="504000"/>
          </a:xfrm>
          <a:prstGeom prst="rect">
            <a:avLst/>
          </a:prstGeom>
          <a:ln>
            <a:noFill/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25471" y="4753235"/>
            <a:ext cx="746929" cy="44970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84517" y="4604268"/>
            <a:ext cx="1235135" cy="499591"/>
          </a:xfrm>
          <a:prstGeom prst="rect">
            <a:avLst/>
          </a:prstGeom>
        </p:spPr>
      </p:pic>
      <p:pic>
        <p:nvPicPr>
          <p:cNvPr id="52" name="Picture 10"/>
          <p:cNvPicPr/>
          <p:nvPr/>
        </p:nvPicPr>
        <p:blipFill>
          <a:blip r:embed="rId19"/>
          <a:stretch>
            <a:fillRect/>
          </a:stretch>
        </p:blipFill>
        <p:spPr>
          <a:xfrm>
            <a:off x="1997228" y="4173481"/>
            <a:ext cx="1445379" cy="343570"/>
          </a:xfrm>
          <a:prstGeom prst="rect">
            <a:avLst/>
          </a:prstGeom>
          <a:ln>
            <a:noFill/>
          </a:ln>
        </p:spPr>
      </p:pic>
      <p:pic>
        <p:nvPicPr>
          <p:cNvPr id="61" name="Picture 2" descr="Home Inypsa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812" y="2399512"/>
            <a:ext cx="1465542" cy="45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SGS Logo. Return to home pag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85" y="2401227"/>
            <a:ext cx="998069" cy="485786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7" t="25188" r="67456" b="67943"/>
          <a:stretch/>
        </p:blipFill>
        <p:spPr bwMode="auto">
          <a:xfrm>
            <a:off x="5734996" y="2393648"/>
            <a:ext cx="1287324" cy="48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Imagen 6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075698" y="2384889"/>
            <a:ext cx="1091747" cy="48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845666"/>
            <a:ext cx="3488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Air quality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509962"/>
            <a:ext cx="3188693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Energy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4452" y="5312631"/>
            <a:ext cx="358809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Agriculture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24"/>
          <a:srcRect l="9878" t="24905" r="7766" b="24905"/>
          <a:stretch/>
        </p:blipFill>
        <p:spPr>
          <a:xfrm>
            <a:off x="3190367" y="2353941"/>
            <a:ext cx="1377677" cy="565201"/>
          </a:xfrm>
          <a:prstGeom prst="rect">
            <a:avLst/>
          </a:prstGeom>
        </p:spPr>
      </p:pic>
      <p:sp>
        <p:nvSpPr>
          <p:cNvPr id="6" name="AutoShape 2" descr="data:image/jpeg;base64,/9j/4AAQSkZJRgABAQAAAQABAAD/2wCEAAkGBxIQEBUQEhMVFRUVFRUXFRcVGBgXGBUWGBUXFhgVFxUYHSggGB0mHRcXITEhJSkrLi4uFyAzODMuNygtLisBCgoKBQUFDgUFDisZExkrKysrKysrKysrKysrKysrKysrKysrKysrKysrKysrKysrKysrKysrKysrKysrKysrK//AABEIAIcBdAMBIgACEQEDEQH/xAAcAAABBQEBAQAAAAAAAAAAAAAAAgMEBgcBBQj/xABVEAABAgIGBQcDDgoKAQUAAAABAgMAEQQSITFh8AUGQVGhBxMiUnGBkTJCohQjMzRTYnN0gpSzwdHhNUNUcoOSlbGytBYkJURjhIWT0vHTFTbC1OL/xAAUAQEAAAAAAAAAAAAAAAAAAAAA/8QAFBEBAAAAAAAAAAAAAAAAAAAAAP/aAAwDAQACEQMRAD8AxKCCCAI7HI7AEdjkdgFCFJznOyPc0XqbTqQApDBSk+c6Q2JbwFdIjEAx6y+TLSAE0hlZ6qXJE/rhI4wFTbzfnIiS3m/O/jC9IaLeornNPtLbXeAoG0b0kWKGIJEcaGB44fdwgHAD/wB1sb+Pp4Q5I4+lj9/fOOITge4Kwu8E+hvMLCMD4K+3s7pb4BtQOPpZ3ejjDJGRPC7hL5OMSVow4Kx+/wBLcIaUnA94ON/Gfy9wgI5zfnIhpWb85MSFJwPHOTDKhm3O7hANHN+P38YSYWRm3O7hCSM2wCDnOdkIOc52QtWc52wk5znbAJjkdMcgCCCCAIIIIDsGc53wQDOc7IBYhaYbELGb4B1Ob8Pu4Q6jN+GfCGk5vx+/jD7YwPHOTAPt58rO/unD4B/7re+nP0p/pMIaaTgfBWH3d8okNowPcFYSlbgmX6PrGAJHH0sb8b++thCFA4+lw4ejjD4bwPcFS7rbru6rvMIcbwPeFS2323X91bcICIoZFbC7hL5GMRnM35yImuJwPeFYzn4qn8vcIiupwPHOTARF5vzkw0c5zth5YzbnIhk5znZAJMcjpjhgOQQQQHIIIIAggggCCCCAI7HI7APUSirecS02kqWoySkbe+4AWkk2ATOyNV1U1TZotVxYDj21Z8lB3NpN35xt7Loj6naDFFarLA55wdM7UJvDY7LCcfzRFifpiWG1OrmQkXJtUokyShI2qJIAxMB6dIpzbKa7qwkEhKZzJWo3JQkTUtR3AEx5j+v9FYXVcQ6JWG1msn85rnecT2FIVhGd60axOhxSAqT0il5aT7EDfRWCPJSm5axatQNtUdKvaF0cqk0hqjosU6sJBlYkE2qI3ATPcYD6NNGoelaKmsEPsuCsg7Um0VknykLFo2EWg7RGbazagUehiqillbpSVpaWhIqtgyU687XAbbE5VpWkySCbI0vQ+iE0KicxREJmlKijnDIOOkeU6oDaQJy2WCQAljOtFIeUUlalEO9J0qAC1Ulslt1LonKbahVQgdFKCiVq1TDxAkdvyZb8bL1dk1dUQ5Uw9H7+3juhCBnon67dnbIdeHAM9H98837YBCk4ej9/Zw3w0U4eAnulK225Pb0esYfUM9EcZ2f99WGlDPRH12beyZ6kAwpOHD782b4ZUMy+/t47ofUMyGc4QyoZsznGAaIzLOPHdCSMyhZzdnI3wg5ugGznOdkJOc52QtWc54QgwCY5HY5AEEEEAQQQQHYIIIBQhYzZDYhYgHU5szhw3w+2My+/s4b4jpzdnJ3RIbzdnOEBLaThw+/t47okIQN3imW+c7bL1T3TX1BEdoZkn9083bYlNjPQP127O2Q90gHKmHoduytZts3zHmwhaMPBP1Tt2cN8OgYfwHjO3t22HzoQ4MP4BxnZ27LT5sBEWjDwE90pW23JlvkjrGIrqcOH35s3xMcGeiPrs29kz1IiOjMhnOEBDcGZZzOGTnOdsPODNmc4wyc5zxgEmOR0xyA5BBBAcggggCCCCAIIIIAiwak6O56khahNDMlncVTkhPj0pbQgxX40PUOi1KLX2urJ7Uo6CfS5zxgLa1Ff1t0pzU1D+7hJR8aeCuaN34toLcB6y0YRYaOmZA3xmmt1M5xLV/rqn6SZ7nHS02JYNsIlgrGArgEetqvpQUOmM0kpKg2uagJTKSClUp7ZKMsRjHlCFJznPCA+jmdd9H1AtNJQuYsQmZcOHNmSge2QF5IAnGPayaTS+5ZVmXaQ8uqpJSHH1glCVXEJQhtNYWFVYiYAJrLcS2jj+77O3jvgH093ikf9bOyY6kOgjDxR+7O7zY9PVbV2kaRe5lgXCbi1HoNpMwCsgWkkKASLVdPYSRrGjuSCipT68++6qVpSUNpngmqT4qN53wGJqIw8UnhtyPOhlXd4pP8A3t7ZHrxrmsfJFVSV0J9alAexPFIrYIdSkVTurAiYTaJRlFKZU2tTawpK0KKVJPRKVAylIizZ2dHqwEVXd4p/fnjDKu7hnOESJiYmqQmJm+Q2mqBMyFsuwRdl8mDspilNkG0EJUQRsOI+074DPTm7OcIQc3ReqRybPjyaQ0T74LSPEBX7t++PE0pqfTGAVVA4kXlo1yPkEBfeBAVxWbs5xhBznPGFk5znwhBznPCA5HI6BOyLlofUoFIXSioE/i0EAge/UQbfei7fOYAUyCNId1SohEubUmdxStc+6sSOEVXWHVpdFHOJJcanaZSUiZsCxu2VhZPcSBAeDBBHr6u6GFMWpHOhtSUhQBTWrCclStEpTT44GA8mCLoOT9X5QP8Ab/8A3ChyeK/KE/7Z/wCUBShCxm6Pb0xqjSqKkuFIcbF62iTVG9SSAoDGUsY8MQDqc3ZzjD7ebs5xiOk5z3cN0aDoTk4VSmW6Q1S2yhxII9bNmwpNthBBB7MICotHs8UjjnfsiU2Rh4oH/WzsmPc49PWPVl6gOhtZLiS3zgWhJq1QZLKhIyq2T2SUOsI81CsfEjG+y25U9/T64gHgRh4oHCVmyzZMDzYQ4Rh4oPCVu2zbaPOi+0Pk6W5RRSxS2w0Wy6VKCppSASqtIXiRnjW3xRHFXjpC6U+iSCApJE07QpJBtFqTMgTgIjpG2Q32oPb27e2R90jStXNQKIKAKTpBJClAuKrOKbDLZAqpVVIE5dIztmqUVjVLVpekVrS0+22tsJWErmayaw6SU1SCB0bCPObFtUiLZpTUTSb6kre0ghZSZprhRSk9YIKaqTf0gJjfAZvrfQ6O25Wo6S2ldrbSqxXzQFj7hWolBcNqUSnVAUZTE62c5zwibpBKg4oqKlViVBagoF1JJk70hMhUpz7YmasaCFOdUyHg2oJrJrJrV5HpASItAt7JwHiGORfl8mix/eU/7Z/5RTNKUIsOqbmVJBUErqlIcCVFBUmd4rJUJ+9gIcETtC6PFJeSzXqVgqRlWtCSqUpi+R4R6WmdV1UdAUHOcJKuiESNVKCta5zNiQBPtEBXoIIIAggggCCCCAI1XV1sJorCR7kk96xXPFRjK41jQp/q7HwLP0aYD1CuqhStyVHwST9UZTrGubjSdiKLRAPlUdDh4rMawhusCnrAp8RL64yfWAAlhwXOUWjnvbR6nPFkwHmCFJznO2EiFJznOyAfbzbnM4nUVClqShAKlKISkAmZUogJAsvJIHbLdEJrN+ciLpyWULntK0cETDZW6b/MQopNvvynjAbrqdq+jR9FRR0SKrC6ofjHCBWV2WAAbEpA2Rl3KTrKukqXVcWlpLxZo6UqW2FFkpL9JVVHT6SkNonNMisiShGt6bp3qeiP0j3Jl1wdqUFQ4iPnbTiSgssW+s0VgGda1bqPVThMttd9Q+TgIDWuSfWhdMYXR31lbrEiFkkqW0qYSVEjpKSQUk7qs5kkx4/LRq6C2NItiSkVUP3yU2TVQ4QNqSapPVXgIrHJVTS1pVpOx1LrSvK6nOC+zym0jvGMbTpugikMO0c3OtrR+skgEYgmfdAfLijjxP2Ztjc9XT/UKJ8Vo/0KIxSnNVebULnGW3B5V5FRfZ64hwSwEbVq57QonxWj/QogK7rnp5+ir9aDRSlnnVBwKJV6+2zIFKhL2QHujmrmsSKchRCajiJV0TnYZyUlUhMGW6YPcT53KV5TnxMfz9Fioal0wtU5q2xybSr7a/kj9cIPdAe7r7q6ClVMaElJteSBYsT9kAHnDzt4JN4M8/UJX8Y3R1IIIUJpIIUN4IkR3icZDp+hc2EEGZSp6jrNxK6O5IGV3sa2R3QHr8n+igtSqUoT5s1W/hJTUrtSCJYqnsi26SfUhACJc44tLbdbyQtfnKsPRSkKWdnRthjVaj83QmRtKK5+WorHAgd0QNaqRVCz7nRnVD859xFFB7kl3xgKu3rGWqWp1CnFMlQCkrUVFxAASVkKNjhArbgVSusjQ1BKhKxSVDtStKhxBB4xjsafqu/XobJN4SUH5ClIHohMBQdYNG+pqQpq2r5SCbyhVonvItBxSYnai+3m/wA136NUWbWugpdCZi0s0hIO1Km0ikI8ajyflnfFZ1E9vN/mu/RKgNRaFo7RFLOuL1HU0Xgh1DiVKNVNRaAH3WZAg1VexztAvlZfF1avHaIyjWUS5gbmnf52lwGv0CkpdQl1szSsBSTvB/cdhGBjNOUDQaKK+lxoBLbwUQkXIWkiuANiekkgYkCwCLpqMypFAYCrCQpQB6q1qWnxBB74icoQCkNp6jdKdUdwDYaR4uOIAxgMwSc57+O+N05J/wAGN/nvfSKjDEZvw+7hG5ck34Mb/Pd+kVAWHWjRSqRR6zSQp5klxoG5fRKXGFe9cQVIP5wOyMUptGDaxzZUWlpC2SVGsW1GqEqlOS0KBbV79tOwGPodiMz5QdXih4pQnoUhS3qPfJNJq/1ijyTsdQOcSLytCgJVoCyaJ/8Aazl0vUdM3ylN/vlxlGTaaPrl9nM0e8qlL1M3sAukDZurbxGs6KM9V3CJ20OmdvlP8YybTE+d2+x0e4LnP1OzusnOXfVxgLFyRk/+qbfYHp2k+cnypi0zB76+8RrOmfYXfg1/wmMl5IvwoLvYHZeV/h3T2Sl3VMY1rTXsDvwbn8JgPmvWU+uNfFKF/KtZ8If5P/wlR+1z6FyGNZvZGvilC3/krefGH+T/APCbHa59C5nxgNgcvHbGJ6y/3f4J3+dpcbY5eO2MT1k/u/wTv87SoCNq4f67R/h2v4xF31hu/wAtTvo2opGrntyj/DtfxiLvrDd/lqd9GzAZtBBBAEEEEAQQQQBGo6qvV6IydoSUn5ClJHAJjLouOojri0OMCxsKC1rBIUKwqltO4qqDpeaErlaRILqilKUSlkAlJkpap82gi9Ila6obUpkBcVA2R5rmrtBRVNLdCjIhPOuBpMitS1c2hJBCa61GRKpTvj26OkABKQAAAAAJAAXADYIgazatppzQkQl1E+bUbiDehUth37D2mA8DW7UplujmmURRKEgKWmtXSUGQrtrFsgbwSbCTMSlFETnOdsaHQqemg6LfoVKS408UvpQFIUULLiSE824maSJnffOKRovRT9JVVYaccPvEkgdqrh3nZANtDNucmND5FvwoPi70u2s39QiHSOTOlM0JdKWUlxElFhArkNjyzXnIrAtqiYkk2kmDk/c9R6Yo4UpJStVQLAkHEPNkNLTPYpSkGXaDaDAbXr4knRVNA/JnfCoZ8IwzW4TpzxlfzZEp3cy3Lbuq8N8fROkqEKRR3WDc6042floKfrj5v00isWXSDNyjtBc0ixxhPqVab5A+sBRH+IDATNRB/alEs/Hp37lA7dxVx3R9CrvjCOS2g87pVkyEmkuuqsFwQUDb1nEZMbRrFpAUWivUg3NNLX2lKSQO0mQ74D511gCSijFNxaelLq+r6XV+uNd1c9oUT4rR/oURkGsyKjrbBFtHozDKrJyWEc64L9jjqx8mNf1c9oUT4rR/oUQFL5SfKc+Jj+fosUHQg/rdHl7uzL/dTF+5SfKc+Jj+fosVLUehF2nNmVjQU6qy6qJJ9NSOO6A09cZnrnIhUvy2lDv5mjV+MaW84lIKlGSUgqUdyQJk+AMZPrK8SGkkALVzlJcF8l0lYWEn9Ehk/KgNA0If6qx8A19GmPB1x8ikDbzFFPd6qdB4kR6Op1J5ygtWzKKzau1KiUj9RSIZ1lovOGqATzzDzIl10FNJaHaS2tI7YDNI0XUf2kPhXP8A4xnUadqswW6GyDeUlZ+WoqT6JTASafKuxP3Rc+z1M/PhFG1D9vN/mO/RKi2axUgIClW+s0Z9VnXfq0ZvtNrvcDFU1E9vN/mu/RKgNQTHkp1Uo5dDjgW5VrVEOEFCQpxTsqoSKwrLUZKJFtoMeui+K9qxTil5VHcWVc9zr7U/NqvvNLbmTbY1XF0ulAWSnaRbo6K7hNpklKRWW4s3IQm9Sj9dpEZ5rhpdSittUudcKQ8AQQw02Spui1x5Sqx5xwiysEjYRGgaToSnmpINV1CkuMq6ryDNB7D5JwUYyfT1DS27XbSUtvDnG0y8iZIWyZ7ULCkdgSdsBASM57+MbnyTfg1v4R36RUYYkZlnDhvjc+SX8Gt/CO/SGA9Hkw0+qmURKXSeeZCUrJ89BnzboneCAQTtUhW+LPp/Q4ptGWwVVFGSmnBe06g1m3BLcoDtExtjENCadVQKTQn7Sj1IhDwAtU0p56tZvEgoD3sfQNFcCkhSSClQBSRaCCJgg7iICnsMuN6tPodTVcTRacHEmySgp8KHRlZPdsujINNJ9cu/FUfYZS9TN7Qbr7d1bcI3/XX8GU34rSNk/wAUrZt7I+ftND139FR/NBM/UzWyd91nYPOgLHyRj+1NvsDs5iXnJvtsMye+sNgjWtM+wO/BufwGMj5Ih/agu9geu7UXW22St3BJ86Nc0z7C78G5/AYD5r1l9ka+KUL+Vaz4Q/yf/hKj9rn0LmfCGNZfZGvilD/lWof1A/CTHa59C5AbA5eO0Riesn93+Cd/naXG2OXjtjE9ZR7X+Cd/naVARtXPblH+Ha/jEXfWG7/LU7+BmKRq57co/wAO1/GIvGsIs/y1N/gZgM1ggggCOxyCAIIIIAjQ9VyGNHc8lMzVfdIO1SayQDLZJtPGM8i2ap6yoYRzD06gJKFgVqoNpQpN5TOZsnebDOwLzobSDdJaDrZsNhBvQralWOO0Wx7NGilM6yaOowUpqU1SmGWSkm3aVBIl3x6uqOs4pri0BlSKgrVioKBBMgDYJKvO24wF0YMejRzFcVpppDimpOrUmVYNMuu1SoVgCW0kAyIMsYRStb0tCYYdG40gooqCe15QUe5BOEBeaPGJ61aPYC6QqiLHM0ZaSy4iQShbi5uUNtZ9kUhR55IT5ILgN84VrFr2X0ltSw4gzBZYK2mCLRJ15VV54b0pDaT1jFWpekXHyCtQkkVUITVQhtM51W0AVUCcrrzaZkTgPo3ULWZOkaIl2YDqJJfQPNclePeq8oHcZXgxn/KPqe82464ww46y87z7fMo5xTL66qX0KQATUcAQsKFymwLAZxn+gtNPUJ0P0dyosXyKaq09RSSJFJss2TFxRONN0fyzJqev0Xpi8suCqrEJXanZZM332QHscl2qS6Cyt98VXn6vQsm02mZCVVbKxJJO6SRsiBylacbKvUpkptkofpgskqRrUeiH3ziwknclJVcDHl6Z5WVupKWUpYG1QPPPS96FBLaD76a5dUmM10jpEuyT5KApSqtauS4o9N1xarXXFbVm8JkAlKgICFS31OLU4szWtSlrUQm1SiVKUe0knvwjctX0FNBoqSCCKNRwQbwQ0iYIjCqwBBkDIgyMiDIzkd4Nx798XNnlDdKRzjygraEUZpSRbZJSqQkmzAcICx63aurpa5pdShJa5pdZBUZc8h4FMiBObaRbsnHdB6CaobZQ3NSlEFaz5SyLrBcBMyGJtMVdevaj+PX8za/+3EDSOuAcSUnnXgR5LhQw0bLlNsTW4PelyXbAe/rHpRsoNYzYSr10g+2FptFFbO0TAK1CwASnaYzOn0tb7q3nDNS1FR3W7ANgFwGwDCHtJaQcfUFOKBkKqUgBKG07EIQLEpwH1xCOc54wFl1H0wGHSy4ZIdlIm5LgsSTuBBkT+bOwRd9J0UuIKQai0qSttcvY3UGshUpHbYbLiYyIxZNDa4OMpDbqedSJAGtVWkbq0iFAYieychAPHVZb1LUeaUywSFLnVkmYBW20QSFicwki4SJi6vOpQkrUQhCRMnYlIw8AB2CPAZ1wo6p3pl7p0Qe9sOK9GPL0vrUCRzXTUkzQopqtNnYtLZJLrg2LXICZkgG2Aa1u0gZcybFuKS68na2lKarDB98lJUtQ6zm8GGNQ0E05BAuQ6TgKhT+8jxivrWVEqJJJJJJtJJvJJvMevqzpj1K4pRsStMlFKErXIWgJrKSACZTt80QGstXjtEZdpilracoryLFoQ4pPaKdSjIjdsI7o9z+mzfXe/wBhr/zR5WmdL0WktEK54uBSltKDTaAkqtWhQDpmlSulvCio2zIgNO0XTEPtIeR5K0hQw2FJxBBBxEVjXTQlasED2UqeakLqQlM3mhIfjW01xvWzIeVHhaja1IooLD8+aJrJUATzajYQUi2qZA2XGdhmZXql6WoFJaKDS2kzqqSoOJSttaTWQ4mZBCkkA8NsBjqM3ZzhG58ko/s1v4R36RUZlStDilvO+pShx5E1OttWtubS9R1eTIzmWjIg1gmYsTP1d1zcozCWOfdbCJhKW6PRlgAkkzW4tKiqZM5iA87Sgsow3UVIuSZSffBvvtBswltjU+RvWOu2dHuHpNAqYmR0mp9Juw2lBNnvVJ2CM6pmk6K+hVdVIU5XUttXNUdsJUszWghL0qildKQAqqJUL1AwNGU5bDqHml1XEGshQKbDKVxEpEECRskoA+QYD6K12H9l034pSMPxStuyPn3TQ9d/RUfqfkzXnG3vxn5sWF7XqlPsLZfpjhS4hSHEpo1FIUhQKSAqslVqTuEq2EVrSlJQ44VJ8mq2kVimckNJbmUicp1CZAnaPOgLPyQj+0+yjuk2JFlZsTsutIsxl5sa5pZJLTgFpKFgDeSkgCMH1Z1jcoLi1Nr5vnEgKUG23lySSQkBakiUySSDaUAyNYR7jnKU7+UvfNKN/wCeAo2sqemydhodDIutAo6EkjvSodoh3UfSLFGpqXqRMJCVBKhaELUKtZQFpTVKh3gxN0npWhvtFDhpBWFLWytLLKOb5xRWtspD5Cmys1gmwpJMjIkRUjnOeEB9AOqBAIIIIBBBmCDaCCLxjFA1o1NU+6XmXEitMqQ5WkCSVKKCAZAqUVVZATUSDbIV/VrW92hp5ojnWZzCCZFE7TUVIyBvqkEX3Ekxa2NdqO6ZJbemBMzDQSMStTgAGJgI2rmqXqVXPOKC3ZEJCAaqJzBMyAVEiy4ATN9hD1OpaFpCgEqbrEKdW4GmSlSVNutoWbXCUKUOgCAapmZSjztOa1oq1egsn8UhVdH6d4SCx/ht2HzlkdE0qnU1x9fOOqKlSkJykALkpSLEpGwAACAXpWjNtOqQ06HUeasAiY3EEX79kRIIIAggggCCCCAIJxd9A6KYYo4pL4SolAcUVgLShJ8kJQbCozTadqgLLSXv6etp8lt0jfXSngJy8YChzi/6p6eoNBohPOhb6gVrRUctUAajVepKQ3zvUq+yLVoinuPNhakONEnopUqaiN5AAqz2C/hNCtZQkzBQUmdVblJbZDgBkVISu1SKwICriUmVlsBmesGl+eqtpcrJAK3FWp52kOyW84QQDYZNiY8lsb48hBA3ZzmUbQ3rgB+T/P2PsiW1rwBso37QY+yAxRt0dYeOc9kS2n09cfrfd28d8bW3ygS82i/tGj/ZElrlF/w6If8AUqP9kBiQfT1/FU999ltyvT6whz1Qnr+n24dvfPfG4I5ST7jRP2lR8Pe4jxEdPKZ/hUT9pUf/AI4jxgMLVSE9fwV92I9HdDKnk9fwVLddZZeJbuj1TG8K5SZ/iqJ+0qP/AMcD4Qy5yif4dEH+o0f7O3wgMIU+nrDx+7NkNKdHWHjnHjvjcXNfwfNov7Ro/wBkRXNdwdlG/aDH2QGKlwb+OceO+ElY38Y2NzXEH8n+fMfZDCtbBvY+fMwGQKVjnObIQTGuq1oHWY+esw2dZh1mfnrMBkk4I1g6yDrs/PGoQdYh12fnjUBlUEap/SAddr541HP6QDrtfPGoDLIJxqo1hHXZ+eNQsaxjrs/PGoDJ5wVo1oayjrM/PWYWnWcdZj56zAZIFDfHp0TWCkNJqpfVLYFVVy7K4NXujTUa1AbWPnzMPo1vA/J/nzH2QGV0rTT7wqu0h1aT5qnFVO5Hkjw3bjDLbqesPHOZbo2JvXYDZRvn7H2RJb17A82i/tCj/ZAY80+nrj9b7u3unviSikJ2r8VT3znZbcqe/wBc64jYmeUDciin/UaP9kSkcoh9yop/1Gj4e9xHiIDGPVKev4r7b7LTYe+tvEIXSE9fwX+6yw2jvq7jG3DlJPuNE/aVHw97iPGA8pR9xon7So+PvcD4QGFKfT1/BUt0pWWXplu6HVMRXX09YeP3Zs3RvbnKMfcqIP8AUqPjhgfCIrvKDPzKL+0aP9kBgbjg38c57YZKxvznNsbu7r2Dso37Qo/2RFc1zB/J/n7H2QGIFQ3xyYjZ162g7WPnzER16zg+cz89ZgMggjU161NhwNrWE1kkpUh0PpJB8g81MpVustiBpzWTmZpWpxKrPWULk9+mdBIYHvETXvKZwGdQQ7Snq6yuqlE7koBCUgAAAAknvJJN5hqAIII7AcggggLjq/rIzzQYpHRqpq1ikrQtFwSpIBMwJC4ggC43+zQqRQELBaDRXeOabUtfaJJNTxEZtBKA0LTutDYQUWLmD62lQVWn7u62SlKDtbbUpShYVJEwaLTKWt5ZccNZRlskAAJBKUixKQAAALABIRHjogFCFozfnIhAhaRnPfx3QEloZtzkRMbGHBWd/dOIbQzLOZxMaTgfDsx7OG+AeAw8QrG/xVP9JuELkdx8FY49vfWhtKcD3Ce66225PodYwuphw+/s7pb4BKwdx8FcOHo4wwrs8ArC7hL5G8w64nDh249vHdDCxh4iW+c7bL1dnS6ogGzmxWciG1Zvzv4wtQw4ffm2GyMyzhw3wCTm/H7/AEoSc3x0jOe7hvhJEAg5vzkQg5znZC1ZznbCDnOdsAmOR2OQBBBBAEEEEB2DOc74IBnOdkAoQ4nN8NiFgQDqM34fd6MPtjMjhnwhhIznv47ofbGHD7+3jugJbQw4Kzv7pxISMD3hfvpzkcVT/SbhEdpOB8OzHs4b4kNowPcJ7pSttuTLfJHXMA7I7j3pXPbfbff31twhCgdx7krn3W33d9XeYUEYcPrn2d1U7YQtGHCW+8zs2+lugGVDDwCsJSn2Jl+j3mIjozJWGfCJTicD3iW+c7bL1T3dPqiIrowPh9/bx3QERzN+cmGFZznbDzgznN0MnOc7IBJjkdMcMByOR2CA5BBBAEdjkEAQQQQBHYIIAjogggFCHE5z3cIIICS0MyzkRLaThwGA+vjhBBAPJThwAnOWNnlD9f3ohVXD0R278eOEEEA24MOAxxw4YwwsZkNk/G70ffGCCAZUMyhsjMs7+OEEEAk5szv44QkxyCAQqEmOQQHDHIIIAgjkEB2CCCAI6IIIBQhYjsEA4nNmd3DGH2xmQzs4YwQQExlOHAYDfjxwiQ2ieyc8AJzljZ5Q7K/vBBBALq4eint34g98tghC04einE78OGJjsEAw4mWyUsAZSnjbKqe2r74xDeThwGdnDGOwQENwQyYIIBJjkcggCCCCA5BBBAEEEE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4" descr="data:image/jpeg;base64,/9j/4AAQSkZJRgABAQAAAQABAAD/2wCEAAkGBxIQEBUQEhMVFRUVFRUXFRcVGBgXGBUWGBUXFhgVFxUYHSggGB0mHRcXITEhJSkrLi4uFyAzODMuNygtLisBCgoKBQUFDgUFDisZExkrKysrKysrKysrKysrKysrKysrKysrKysrKysrKysrKysrKysrKysrKysrKysrKysrK//AABEIAIcBdAMBIgACEQEDEQH/xAAcAAABBQEBAQAAAAAAAAAAAAAAAgMEBgcBBQj/xABVEAABAgIGBQcDDgoKAQUAAAABAgMAEQQSITFh8AUGQVGhBxMiUnGBkTJCohQjMzRTYnN0gpSzwdHhNUNUcoOSlbGytBYkJURjhIWT0vHTFTbC1OL/xAAUAQEAAAAAAAAAAAAAAAAAAAAA/8QAFBEBAAAAAAAAAAAAAAAAAAAAAP/aAAwDAQACEQMRAD8AxKCCCAI7HI7AEdjkdgFCFJznOyPc0XqbTqQApDBSk+c6Q2JbwFdIjEAx6y+TLSAE0hlZ6qXJE/rhI4wFTbzfnIiS3m/O/jC9IaLeornNPtLbXeAoG0b0kWKGIJEcaGB44fdwgHAD/wB1sb+Pp4Q5I4+lj9/fOOITge4Kwu8E+hvMLCMD4K+3s7pb4BtQOPpZ3ejjDJGRPC7hL5OMSVow4Kx+/wBLcIaUnA94ON/Gfy9wgI5zfnIhpWb85MSFJwPHOTDKhm3O7hANHN+P38YSYWRm3O7hCSM2wCDnOdkIOc52QtWc52wk5znbAJjkdMcgCCCCAIIIIDsGc53wQDOc7IBYhaYbELGb4B1Ob8Pu4Q6jN+GfCGk5vx+/jD7YwPHOTAPt58rO/unD4B/7re+nP0p/pMIaaTgfBWH3d8okNowPcFYSlbgmX6PrGAJHH0sb8b++thCFA4+lw4ejjD4bwPcFS7rbru6rvMIcbwPeFS2323X91bcICIoZFbC7hL5GMRnM35yImuJwPeFYzn4qn8vcIiupwPHOTARF5vzkw0c5zth5YzbnIhk5znZAJMcjpjhgOQQQQHIIIIAggggCCCCAI7HI7APUSirecS02kqWoySkbe+4AWkk2ATOyNV1U1TZotVxYDj21Z8lB3NpN35xt7Loj6naDFFarLA55wdM7UJvDY7LCcfzRFifpiWG1OrmQkXJtUokyShI2qJIAxMB6dIpzbKa7qwkEhKZzJWo3JQkTUtR3AEx5j+v9FYXVcQ6JWG1msn85rnecT2FIVhGd60axOhxSAqT0il5aT7EDfRWCPJSm5axatQNtUdKvaF0cqk0hqjosU6sJBlYkE2qI3ATPcYD6NNGoelaKmsEPsuCsg7Um0VknykLFo2EWg7RGbazagUehiqillbpSVpaWhIqtgyU687XAbbE5VpWkySCbI0vQ+iE0KicxREJmlKijnDIOOkeU6oDaQJy2WCQAljOtFIeUUlalEO9J0qAC1Ulslt1LonKbahVQgdFKCiVq1TDxAkdvyZb8bL1dk1dUQ5Uw9H7+3juhCBnon67dnbIdeHAM9H98837YBCk4ej9/Zw3w0U4eAnulK225Pb0esYfUM9EcZ2f99WGlDPRH12beyZ6kAwpOHD782b4ZUMy+/t47ofUMyGc4QyoZsznGAaIzLOPHdCSMyhZzdnI3wg5ugGznOdkJOc52QtWc54QgwCY5HY5AEEEEAQQQQHYIIIBQhYzZDYhYgHU5szhw3w+2My+/s4b4jpzdnJ3RIbzdnOEBLaThw+/t47okIQN3imW+c7bL1T3TX1BEdoZkn9083bYlNjPQP127O2Q90gHKmHoduytZts3zHmwhaMPBP1Tt2cN8OgYfwHjO3t22HzoQ4MP4BxnZ27LT5sBEWjDwE90pW23JlvkjrGIrqcOH35s3xMcGeiPrs29kz1IiOjMhnOEBDcGZZzOGTnOdsPODNmc4wyc5zxgEmOR0xyA5BBBAcggggCCCCAIIIIAiwak6O56khahNDMlncVTkhPj0pbQgxX40PUOi1KLX2urJ7Uo6CfS5zxgLa1Ff1t0pzU1D+7hJR8aeCuaN34toLcB6y0YRYaOmZA3xmmt1M5xLV/rqn6SZ7nHS02JYNsIlgrGArgEetqvpQUOmM0kpKg2uagJTKSClUp7ZKMsRjHlCFJznPCA+jmdd9H1AtNJQuYsQmZcOHNmSge2QF5IAnGPayaTS+5ZVmXaQ8uqpJSHH1glCVXEJQhtNYWFVYiYAJrLcS2jj+77O3jvgH093ikf9bOyY6kOgjDxR+7O7zY9PVbV2kaRe5lgXCbi1HoNpMwCsgWkkKASLVdPYSRrGjuSCipT68++6qVpSUNpngmqT4qN53wGJqIw8UnhtyPOhlXd4pP8A3t7ZHrxrmsfJFVSV0J9alAexPFIrYIdSkVTurAiYTaJRlFKZU2tTawpK0KKVJPRKVAylIizZ2dHqwEVXd4p/fnjDKu7hnOESJiYmqQmJm+Q2mqBMyFsuwRdl8mDspilNkG0EJUQRsOI+074DPTm7OcIQc3ReqRybPjyaQ0T74LSPEBX7t++PE0pqfTGAVVA4kXlo1yPkEBfeBAVxWbs5xhBznPGFk5znwhBznPCA5HI6BOyLlofUoFIXSioE/i0EAge/UQbfei7fOYAUyCNId1SohEubUmdxStc+6sSOEVXWHVpdFHOJJcanaZSUiZsCxu2VhZPcSBAeDBBHr6u6GFMWpHOhtSUhQBTWrCclStEpTT44GA8mCLoOT9X5QP8Ab/8A3ChyeK/KE/7Z/wCUBShCxm6Pb0xqjSqKkuFIcbF62iTVG9SSAoDGUsY8MQDqc3ZzjD7ebs5xiOk5z3cN0aDoTk4VSmW6Q1S2yhxII9bNmwpNthBBB7MICotHs8UjjnfsiU2Rh4oH/WzsmPc49PWPVl6gOhtZLiS3zgWhJq1QZLKhIyq2T2SUOsI81CsfEjG+y25U9/T64gHgRh4oHCVmyzZMDzYQ4Rh4oPCVu2zbaPOi+0Pk6W5RRSxS2w0Wy6VKCppSASqtIXiRnjW3xRHFXjpC6U+iSCApJE07QpJBtFqTMgTgIjpG2Q32oPb27e2R90jStXNQKIKAKTpBJClAuKrOKbDLZAqpVVIE5dIztmqUVjVLVpekVrS0+22tsJWErmayaw6SU1SCB0bCPObFtUiLZpTUTSb6kre0ghZSZprhRSk9YIKaqTf0gJjfAZvrfQ6O25Wo6S2ldrbSqxXzQFj7hWolBcNqUSnVAUZTE62c5zwibpBKg4oqKlViVBagoF1JJk70hMhUpz7YmasaCFOdUyHg2oJrJrJrV5HpASItAt7JwHiGORfl8mix/eU/7Z/5RTNKUIsOqbmVJBUErqlIcCVFBUmd4rJUJ+9gIcETtC6PFJeSzXqVgqRlWtCSqUpi+R4R6WmdV1UdAUHOcJKuiESNVKCta5zNiQBPtEBXoIIIAggggCCCCAI1XV1sJorCR7kk96xXPFRjK41jQp/q7HwLP0aYD1CuqhStyVHwST9UZTrGubjSdiKLRAPlUdDh4rMawhusCnrAp8RL64yfWAAlhwXOUWjnvbR6nPFkwHmCFJznO2EiFJznOyAfbzbnM4nUVClqShAKlKISkAmZUogJAsvJIHbLdEJrN+ciLpyWULntK0cETDZW6b/MQopNvvynjAbrqdq+jR9FRR0SKrC6ofjHCBWV2WAAbEpA2Rl3KTrKukqXVcWlpLxZo6UqW2FFkpL9JVVHT6SkNonNMisiShGt6bp3qeiP0j3Jl1wdqUFQ4iPnbTiSgssW+s0VgGda1bqPVThMttd9Q+TgIDWuSfWhdMYXR31lbrEiFkkqW0qYSVEjpKSQUk7qs5kkx4/LRq6C2NItiSkVUP3yU2TVQ4QNqSapPVXgIrHJVTS1pVpOx1LrSvK6nOC+zym0jvGMbTpugikMO0c3OtrR+skgEYgmfdAfLijjxP2Ztjc9XT/UKJ8Vo/0KIxSnNVebULnGW3B5V5FRfZ64hwSwEbVq57QonxWj/QogK7rnp5+ir9aDRSlnnVBwKJV6+2zIFKhL2QHujmrmsSKchRCajiJV0TnYZyUlUhMGW6YPcT53KV5TnxMfz9Fioal0wtU5q2xybSr7a/kj9cIPdAe7r7q6ClVMaElJteSBYsT9kAHnDzt4JN4M8/UJX8Y3R1IIIUJpIIUN4IkR3icZDp+hc2EEGZSp6jrNxK6O5IGV3sa2R3QHr8n+igtSqUoT5s1W/hJTUrtSCJYqnsi26SfUhACJc44tLbdbyQtfnKsPRSkKWdnRthjVaj83QmRtKK5+WorHAgd0QNaqRVCz7nRnVD859xFFB7kl3xgKu3rGWqWp1CnFMlQCkrUVFxAASVkKNjhArbgVSusjQ1BKhKxSVDtStKhxBB4xjsafqu/XobJN4SUH5ClIHohMBQdYNG+pqQpq2r5SCbyhVonvItBxSYnai+3m/wA136NUWbWugpdCZi0s0hIO1Km0ikI8ajyflnfFZ1E9vN/mu/RKgNRaFo7RFLOuL1HU0Xgh1DiVKNVNRaAH3WZAg1VexztAvlZfF1avHaIyjWUS5gbmnf52lwGv0CkpdQl1szSsBSTvB/cdhGBjNOUDQaKK+lxoBLbwUQkXIWkiuANiekkgYkCwCLpqMypFAYCrCQpQB6q1qWnxBB74icoQCkNp6jdKdUdwDYaR4uOIAxgMwSc57+O+N05J/wAGN/nvfSKjDEZvw+7hG5ck34Mb/Pd+kVAWHWjRSqRR6zSQp5klxoG5fRKXGFe9cQVIP5wOyMUptGDaxzZUWlpC2SVGsW1GqEqlOS0KBbV79tOwGPodiMz5QdXih4pQnoUhS3qPfJNJq/1ijyTsdQOcSLytCgJVoCyaJ/8Aazl0vUdM3ylN/vlxlGTaaPrl9nM0e8qlL1M3sAukDZurbxGs6KM9V3CJ20OmdvlP8YybTE+d2+x0e4LnP1OzusnOXfVxgLFyRk/+qbfYHp2k+cnypi0zB76+8RrOmfYXfg1/wmMl5IvwoLvYHZeV/h3T2Sl3VMY1rTXsDvwbn8JgPmvWU+uNfFKF/KtZ8If5P/wlR+1z6FyGNZvZGvilC3/krefGH+T/APCbHa59C5nxgNgcvHbGJ6y/3f4J3+dpcbY5eO2MT1k/u/wTv87SoCNq4f67R/h2v4xF31hu/wAtTvo2opGrntyj/DtfxiLvrDd/lqd9GzAZtBBBAEEEEAQQQQBGo6qvV6IydoSUn5ClJHAJjLouOojri0OMCxsKC1rBIUKwqltO4qqDpeaErlaRILqilKUSlkAlJkpap82gi9Ila6obUpkBcVA2R5rmrtBRVNLdCjIhPOuBpMitS1c2hJBCa61GRKpTvj26OkABKQAAAAAJAAXADYIgazatppzQkQl1E+bUbiDehUth37D2mA8DW7UplujmmURRKEgKWmtXSUGQrtrFsgbwSbCTMSlFETnOdsaHQqemg6LfoVKS408UvpQFIUULLiSE824maSJnffOKRovRT9JVVYaccPvEkgdqrh3nZANtDNucmND5FvwoPi70u2s39QiHSOTOlM0JdKWUlxElFhArkNjyzXnIrAtqiYkk2kmDk/c9R6Yo4UpJStVQLAkHEPNkNLTPYpSkGXaDaDAbXr4knRVNA/JnfCoZ8IwzW4TpzxlfzZEp3cy3Lbuq8N8fROkqEKRR3WDc6042floKfrj5v00isWXSDNyjtBc0ixxhPqVab5A+sBRH+IDATNRB/alEs/Hp37lA7dxVx3R9CrvjCOS2g87pVkyEmkuuqsFwQUDb1nEZMbRrFpAUWivUg3NNLX2lKSQO0mQ74D511gCSijFNxaelLq+r6XV+uNd1c9oUT4rR/oURkGsyKjrbBFtHozDKrJyWEc64L9jjqx8mNf1c9oUT4rR/oUQFL5SfKc+Jj+fosUHQg/rdHl7uzL/dTF+5SfKc+Jj+fosVLUehF2nNmVjQU6qy6qJJ9NSOO6A09cZnrnIhUvy2lDv5mjV+MaW84lIKlGSUgqUdyQJk+AMZPrK8SGkkALVzlJcF8l0lYWEn9Ehk/KgNA0If6qx8A19GmPB1x8ikDbzFFPd6qdB4kR6Op1J5ygtWzKKzau1KiUj9RSIZ1lovOGqATzzDzIl10FNJaHaS2tI7YDNI0XUf2kPhXP8A4xnUadqswW6GyDeUlZ+WoqT6JTASafKuxP3Rc+z1M/PhFG1D9vN/mO/RKi2axUgIClW+s0Z9VnXfq0ZvtNrvcDFU1E9vN/mu/RKgNQTHkp1Uo5dDjgW5VrVEOEFCQpxTsqoSKwrLUZKJFtoMeui+K9qxTil5VHcWVc9zr7U/NqvvNLbmTbY1XF0ulAWSnaRbo6K7hNpklKRWW4s3IQm9Sj9dpEZ5rhpdSittUudcKQ8AQQw02Spui1x5Sqx5xwiysEjYRGgaToSnmpINV1CkuMq6ryDNB7D5JwUYyfT1DS27XbSUtvDnG0y8iZIWyZ7ULCkdgSdsBASM57+MbnyTfg1v4R36RUYYkZlnDhvjc+SX8Gt/CO/SGA9Hkw0+qmURKXSeeZCUrJ89BnzboneCAQTtUhW+LPp/Q4ptGWwVVFGSmnBe06g1m3BLcoDtExtjENCadVQKTQn7Sj1IhDwAtU0p56tZvEgoD3sfQNFcCkhSSClQBSRaCCJgg7iICnsMuN6tPodTVcTRacHEmySgp8KHRlZPdsujINNJ9cu/FUfYZS9TN7Qbr7d1bcI3/XX8GU34rSNk/wAUrZt7I+ftND139FR/NBM/UzWyd91nYPOgLHyRj+1NvsDs5iXnJvtsMye+sNgjWtM+wO/BufwGMj5Ih/agu9geu7UXW22St3BJ86Nc0z7C78G5/AYD5r1l9ka+KUL+Vaz4Q/yf/hKj9rn0LmfCGNZfZGvilD/lWof1A/CTHa59C5AbA5eO0Riesn93+Cd/naXG2OXjtjE9ZR7X+Cd/naVARtXPblH+Ha/jEXfWG7/LU7+BmKRq57co/wAO1/GIvGsIs/y1N/gZgM1ggggCOxyCAIIIIAjQ9VyGNHc8lMzVfdIO1SayQDLZJtPGM8i2ap6yoYRzD06gJKFgVqoNpQpN5TOZsnebDOwLzobSDdJaDrZsNhBvQralWOO0Wx7NGilM6yaOowUpqU1SmGWSkm3aVBIl3x6uqOs4pri0BlSKgrVioKBBMgDYJKvO24wF0YMejRzFcVpppDimpOrUmVYNMuu1SoVgCW0kAyIMsYRStb0tCYYdG40gooqCe15QUe5BOEBeaPGJ61aPYC6QqiLHM0ZaSy4iQShbi5uUNtZ9kUhR55IT5ILgN84VrFr2X0ltSw4gzBZYK2mCLRJ15VV54b0pDaT1jFWpekXHyCtQkkVUITVQhtM51W0AVUCcrrzaZkTgPo3ULWZOkaIl2YDqJJfQPNclePeq8oHcZXgxn/KPqe82464ww46y87z7fMo5xTL66qX0KQATUcAQsKFymwLAZxn+gtNPUJ0P0dyosXyKaq09RSSJFJss2TFxRONN0fyzJqev0Xpi8suCqrEJXanZZM332QHscl2qS6Cyt98VXn6vQsm02mZCVVbKxJJO6SRsiBylacbKvUpkptkofpgskqRrUeiH3ziwknclJVcDHl6Z5WVupKWUpYG1QPPPS96FBLaD76a5dUmM10jpEuyT5KApSqtauS4o9N1xarXXFbVm8JkAlKgICFS31OLU4szWtSlrUQm1SiVKUe0knvwjctX0FNBoqSCCKNRwQbwQ0iYIjCqwBBkDIgyMiDIzkd4Nx798XNnlDdKRzjygraEUZpSRbZJSqQkmzAcICx63aurpa5pdShJa5pdZBUZc8h4FMiBObaRbsnHdB6CaobZQ3NSlEFaz5SyLrBcBMyGJtMVdevaj+PX8za/+3EDSOuAcSUnnXgR5LhQw0bLlNsTW4PelyXbAe/rHpRsoNYzYSr10g+2FptFFbO0TAK1CwASnaYzOn0tb7q3nDNS1FR3W7ANgFwGwDCHtJaQcfUFOKBkKqUgBKG07EIQLEpwH1xCOc54wFl1H0wGHSy4ZIdlIm5LgsSTuBBkT+bOwRd9J0UuIKQai0qSttcvY3UGshUpHbYbLiYyIxZNDa4OMpDbqedSJAGtVWkbq0iFAYieychAPHVZb1LUeaUywSFLnVkmYBW20QSFicwki4SJi6vOpQkrUQhCRMnYlIw8AB2CPAZ1wo6p3pl7p0Qe9sOK9GPL0vrUCRzXTUkzQopqtNnYtLZJLrg2LXICZkgG2Aa1u0gZcybFuKS68na2lKarDB98lJUtQ6zm8GGNQ0E05BAuQ6TgKhT+8jxivrWVEqJJJJJJtJJvJJvMevqzpj1K4pRsStMlFKErXIWgJrKSACZTt80QGstXjtEZdpilracoryLFoQ4pPaKdSjIjdsI7o9z+mzfXe/wBhr/zR5WmdL0WktEK54uBSltKDTaAkqtWhQDpmlSulvCio2zIgNO0XTEPtIeR5K0hQw2FJxBBBxEVjXTQlasED2UqeakLqQlM3mhIfjW01xvWzIeVHhaja1IooLD8+aJrJUATzajYQUi2qZA2XGdhmZXql6WoFJaKDS2kzqqSoOJSttaTWQ4mZBCkkA8NsBjqM3ZzhG58ko/s1v4R36RUZlStDilvO+pShx5E1OttWtubS9R1eTIzmWjIg1gmYsTP1d1zcozCWOfdbCJhKW6PRlgAkkzW4tKiqZM5iA87Sgsow3UVIuSZSffBvvtBswltjU+RvWOu2dHuHpNAqYmR0mp9Juw2lBNnvVJ2CM6pmk6K+hVdVIU5XUttXNUdsJUszWghL0qildKQAqqJUL1AwNGU5bDqHml1XEGshQKbDKVxEpEECRskoA+QYD6K12H9l034pSMPxStuyPn3TQ9d/RUfqfkzXnG3vxn5sWF7XqlPsLZfpjhS4hSHEpo1FIUhQKSAqslVqTuEq2EVrSlJQ44VJ8mq2kVimckNJbmUicp1CZAnaPOgLPyQj+0+yjuk2JFlZsTsutIsxl5sa5pZJLTgFpKFgDeSkgCMH1Z1jcoLi1Nr5vnEgKUG23lySSQkBakiUySSDaUAyNYR7jnKU7+UvfNKN/wCeAo2sqemydhodDIutAo6EkjvSodoh3UfSLFGpqXqRMJCVBKhaELUKtZQFpTVKh3gxN0npWhvtFDhpBWFLWytLLKOb5xRWtspD5Cmys1gmwpJMjIkRUjnOeEB9AOqBAIIIIBBBmCDaCCLxjFA1o1NU+6XmXEitMqQ5WkCSVKKCAZAqUVVZATUSDbIV/VrW92hp5ojnWZzCCZFE7TUVIyBvqkEX3Ekxa2NdqO6ZJbemBMzDQSMStTgAGJgI2rmqXqVXPOKC3ZEJCAaqJzBMyAVEiy4ATN9hD1OpaFpCgEqbrEKdW4GmSlSVNutoWbXCUKUOgCAapmZSjztOa1oq1egsn8UhVdH6d4SCx/ht2HzlkdE0qnU1x9fOOqKlSkJykALkpSLEpGwAACAXpWjNtOqQ06HUeasAiY3EEX79kRIIIAggggCCCCAIJxd9A6KYYo4pL4SolAcUVgLShJ8kJQbCozTadqgLLSXv6etp8lt0jfXSngJy8YChzi/6p6eoNBohPOhb6gVrRUctUAajVepKQ3zvUq+yLVoinuPNhakONEnopUqaiN5AAqz2C/hNCtZQkzBQUmdVblJbZDgBkVISu1SKwICriUmVlsBmesGl+eqtpcrJAK3FWp52kOyW84QQDYZNiY8lsb48hBA3ZzmUbQ3rgB+T/P2PsiW1rwBso37QY+yAxRt0dYeOc9kS2n09cfrfd28d8bW3ygS82i/tGj/ZElrlF/w6If8AUqP9kBiQfT1/FU999ltyvT6whz1Qnr+n24dvfPfG4I5ST7jRP2lR8Pe4jxEdPKZ/hUT9pUf/AI4jxgMLVSE9fwV92I9HdDKnk9fwVLddZZeJbuj1TG8K5SZ/iqJ+0qP/AMcD4Qy5yif4dEH+o0f7O3wgMIU+nrDx+7NkNKdHWHjnHjvjcXNfwfNov7Ro/wBkRXNdwdlG/aDH2QGKlwb+OceO+ElY38Y2NzXEH8n+fMfZDCtbBvY+fMwGQKVjnObIQTGuq1oHWY+esw2dZh1mfnrMBkk4I1g6yDrs/PGoQdYh12fnjUBlUEap/SAddr541HP6QDrtfPGoDLIJxqo1hHXZ+eNQsaxjrs/PGoDJ5wVo1oayjrM/PWYWnWcdZj56zAZIFDfHp0TWCkNJqpfVLYFVVy7K4NXujTUa1AbWPnzMPo1vA/J/nzH2QGV0rTT7wqu0h1aT5qnFVO5Hkjw3bjDLbqesPHOZbo2JvXYDZRvn7H2RJb17A82i/tCj/ZAY80+nrj9b7u3unviSikJ2r8VT3znZbcqe/wBc64jYmeUDciin/UaP9kSkcoh9yop/1Gj4e9xHiIDGPVKev4r7b7LTYe+tvEIXSE9fwX+6yw2jvq7jG3DlJPuNE/aVHw97iPGA8pR9xon7So+PvcD4QGFKfT1/BUt0pWWXplu6HVMRXX09YeP3Zs3RvbnKMfcqIP8AUqPjhgfCIrvKDPzKL+0aP9kBgbjg38c57YZKxvznNsbu7r2Dso37Qo/2RFc1zB/J/n7H2QGIFQ3xyYjZ162g7WPnzER16zg+cz89ZgMggjU161NhwNrWE1kkpUh0PpJB8g81MpVustiBpzWTmZpWpxKrPWULk9+mdBIYHvETXvKZwGdQQ7Snq6yuqlE7koBCUgAAAAknvJJN5hqAIII7AcggggLjq/rIzzQYpHRqpq1ikrQtFwSpIBMwJC4ggC43+zQqRQELBaDRXeOabUtfaJJNTxEZtBKA0LTutDYQUWLmD62lQVWn7u62SlKDtbbUpShYVJEwaLTKWt5ZccNZRlskAAJBKUixKQAAALABIRHjogFCFozfnIhAhaRnPfx3QEloZtzkRMbGHBWd/dOIbQzLOZxMaTgfDsx7OG+AeAw8QrG/xVP9JuELkdx8FY49vfWhtKcD3Ce66225PodYwuphw+/s7pb4BKwdx8FcOHo4wwrs8ArC7hL5G8w64nDh249vHdDCxh4iW+c7bL1dnS6ogGzmxWciG1Zvzv4wtQw4ffm2GyMyzhw3wCTm/H7/AEoSc3x0jOe7hvhJEAg5vzkQg5znZC1ZznbCDnOdsAmOR2OQBBBBAEEEEB2DOc74IBnOdkAoQ4nN8NiFgQDqM34fd6MPtjMjhnwhhIznv47ofbGHD7+3jugJbQw4Kzv7pxISMD3hfvpzkcVT/SbhEdpOB8OzHs4b4kNowPcJ7pSttuTLfJHXMA7I7j3pXPbfbff31twhCgdx7krn3W33d9XeYUEYcPrn2d1U7YQtGHCW+8zs2+lugGVDDwCsJSn2Jl+j3mIjozJWGfCJTicD3iW+c7bL1T3dPqiIrowPh9/bx3QERzN+cmGFZznbDzgznN0MnOc7IBJjkdMcMByOR2CA5BBBAEdjkEAQQQQBHYIIAjogggFCHE5z3cIIICS0MyzkRLaThwGA+vjhBBAPJThwAnOWNnlD9f3ohVXD0R278eOEEEA24MOAxxw4YwwsZkNk/G70ffGCCAZUMyhsjMs7+OEEEAk5szv44QkxyCAQqEmOQQHDHIIIAgjkEB2CCCAI6IIIBQhYjsEA4nNmd3DGH2xmQzs4YwQQExlOHAYDfjxwiQ2ieyc8AJzljZ5Q7K/vBBBALq4eint34g98tghC04einE78OGJjsEAw4mWyUsAZSnjbKqe2r74xDeThwGdnDGOwQENwQyYIIBJjkcggCCCCA5BBBAEEEEB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6" descr="data:image/jpeg;base64,/9j/4AAQSkZJRgABAQAAAQABAAD/2wCEAAkGBxIQEBUQEhMVFRUVFRUXFRcVGBgXGBUWGBUXFhgVFxUYHSggGB0mHRcXITEhJSkrLi4uFyAzODMuNygtLisBCgoKBQUFDgUFDisZExkrKysrKysrKysrKysrKysrKysrKysrKysrKysrKysrKysrKysrKysrKysrKysrKysrK//AABEIAIcBdAMBIgACEQEDEQH/xAAcAAABBQEBAQAAAAAAAAAAAAAAAgMEBgcBBQj/xABVEAABAgIGBQcDDgoKAQUAAAABAgMAEQQSITFh8AUGQVGhBxMiUnGBkTJCohQjMzRTYnN0gpSzwdHhNUNUcoOSlbGytBYkJURjhIWT0vHTFTbC1OL/xAAUAQEAAAAAAAAAAAAAAAAAAAAA/8QAFBEBAAAAAAAAAAAAAAAAAAAAAP/aAAwDAQACEQMRAD8AxKCCCAI7HI7AEdjkdgFCFJznOyPc0XqbTqQApDBSk+c6Q2JbwFdIjEAx6y+TLSAE0hlZ6qXJE/rhI4wFTbzfnIiS3m/O/jC9IaLeornNPtLbXeAoG0b0kWKGIJEcaGB44fdwgHAD/wB1sb+Pp4Q5I4+lj9/fOOITge4Kwu8E+hvMLCMD4K+3s7pb4BtQOPpZ3ejjDJGRPC7hL5OMSVow4Kx+/wBLcIaUnA94ON/Gfy9wgI5zfnIhpWb85MSFJwPHOTDKhm3O7hANHN+P38YSYWRm3O7hCSM2wCDnOdkIOc52QtWc52wk5znbAJjkdMcgCCCCAIIIIDsGc53wQDOc7IBYhaYbELGb4B1Ob8Pu4Q6jN+GfCGk5vx+/jD7YwPHOTAPt58rO/unD4B/7re+nP0p/pMIaaTgfBWH3d8okNowPcFYSlbgmX6PrGAJHH0sb8b++thCFA4+lw4ejjD4bwPcFS7rbru6rvMIcbwPeFS2323X91bcICIoZFbC7hL5GMRnM35yImuJwPeFYzn4qn8vcIiupwPHOTARF5vzkw0c5zth5YzbnIhk5znZAJMcjpjhgOQQQQHIIIIAggggCCCCAI7HI7APUSirecS02kqWoySkbe+4AWkk2ATOyNV1U1TZotVxYDj21Z8lB3NpN35xt7Loj6naDFFarLA55wdM7UJvDY7LCcfzRFifpiWG1OrmQkXJtUokyShI2qJIAxMB6dIpzbKa7qwkEhKZzJWo3JQkTUtR3AEx5j+v9FYXVcQ6JWG1msn85rnecT2FIVhGd60axOhxSAqT0il5aT7EDfRWCPJSm5axatQNtUdKvaF0cqk0hqjosU6sJBlYkE2qI3ATPcYD6NNGoelaKmsEPsuCsg7Um0VknykLFo2EWg7RGbazagUehiqillbpSVpaWhIqtgyU687XAbbE5VpWkySCbI0vQ+iE0KicxREJmlKijnDIOOkeU6oDaQJy2WCQAljOtFIeUUlalEO9J0qAC1Ulslt1LonKbahVQgdFKCiVq1TDxAkdvyZb8bL1dk1dUQ5Uw9H7+3juhCBnon67dnbIdeHAM9H98837YBCk4ej9/Zw3w0U4eAnulK225Pb0esYfUM9EcZ2f99WGlDPRH12beyZ6kAwpOHD782b4ZUMy+/t47ofUMyGc4QyoZsznGAaIzLOPHdCSMyhZzdnI3wg5ugGznOdkJOc52QtWc54QgwCY5HY5AEEEEAQQQQHYIIIBQhYzZDYhYgHU5szhw3w+2My+/s4b4jpzdnJ3RIbzdnOEBLaThw+/t47okIQN3imW+c7bL1T3TX1BEdoZkn9083bYlNjPQP127O2Q90gHKmHoduytZts3zHmwhaMPBP1Tt2cN8OgYfwHjO3t22HzoQ4MP4BxnZ27LT5sBEWjDwE90pW23JlvkjrGIrqcOH35s3xMcGeiPrs29kz1IiOjMhnOEBDcGZZzOGTnOdsPODNmc4wyc5zxgEmOR0xyA5BBBAcggggCCCCAIIIIAiwak6O56khahNDMlncVTkhPj0pbQgxX40PUOi1KLX2urJ7Uo6CfS5zxgLa1Ff1t0pzU1D+7hJR8aeCuaN34toLcB6y0YRYaOmZA3xmmt1M5xLV/rqn6SZ7nHS02JYNsIlgrGArgEetqvpQUOmM0kpKg2uagJTKSClUp7ZKMsRjHlCFJznPCA+jmdd9H1AtNJQuYsQmZcOHNmSge2QF5IAnGPayaTS+5ZVmXaQ8uqpJSHH1glCVXEJQhtNYWFVYiYAJrLcS2jj+77O3jvgH093ikf9bOyY6kOgjDxR+7O7zY9PVbV2kaRe5lgXCbi1HoNpMwCsgWkkKASLVdPYSRrGjuSCipT68++6qVpSUNpngmqT4qN53wGJqIw8UnhtyPOhlXd4pP8A3t7ZHrxrmsfJFVSV0J9alAexPFIrYIdSkVTurAiYTaJRlFKZU2tTawpK0KKVJPRKVAylIizZ2dHqwEVXd4p/fnjDKu7hnOESJiYmqQmJm+Q2mqBMyFsuwRdl8mDspilNkG0EJUQRsOI+074DPTm7OcIQc3ReqRybPjyaQ0T74LSPEBX7t++PE0pqfTGAVVA4kXlo1yPkEBfeBAVxWbs5xhBznPGFk5znwhBznPCA5HI6BOyLlofUoFIXSioE/i0EAge/UQbfei7fOYAUyCNId1SohEubUmdxStc+6sSOEVXWHVpdFHOJJcanaZSUiZsCxu2VhZPcSBAeDBBHr6u6GFMWpHOhtSUhQBTWrCclStEpTT44GA8mCLoOT9X5QP8Ab/8A3ChyeK/KE/7Z/wCUBShCxm6Pb0xqjSqKkuFIcbF62iTVG9SSAoDGUsY8MQDqc3ZzjD7ebs5xiOk5z3cN0aDoTk4VSmW6Q1S2yhxII9bNmwpNthBBB7MICotHs8UjjnfsiU2Rh4oH/WzsmPc49PWPVl6gOhtZLiS3zgWhJq1QZLKhIyq2T2SUOsI81CsfEjG+y25U9/T64gHgRh4oHCVmyzZMDzYQ4Rh4oPCVu2zbaPOi+0Pk6W5RRSxS2w0Wy6VKCppSASqtIXiRnjW3xRHFXjpC6U+iSCApJE07QpJBtFqTMgTgIjpG2Q32oPb27e2R90jStXNQKIKAKTpBJClAuKrOKbDLZAqpVVIE5dIztmqUVjVLVpekVrS0+22tsJWErmayaw6SU1SCB0bCPObFtUiLZpTUTSb6kre0ghZSZprhRSk9YIKaqTf0gJjfAZvrfQ6O25Wo6S2ldrbSqxXzQFj7hWolBcNqUSnVAUZTE62c5zwibpBKg4oqKlViVBagoF1JJk70hMhUpz7YmasaCFOdUyHg2oJrJrJrV5HpASItAt7JwHiGORfl8mix/eU/7Z/5RTNKUIsOqbmVJBUErqlIcCVFBUmd4rJUJ+9gIcETtC6PFJeSzXqVgqRlWtCSqUpi+R4R6WmdV1UdAUHOcJKuiESNVKCta5zNiQBPtEBXoIIIAggggCCCCAI1XV1sJorCR7kk96xXPFRjK41jQp/q7HwLP0aYD1CuqhStyVHwST9UZTrGubjSdiKLRAPlUdDh4rMawhusCnrAp8RL64yfWAAlhwXOUWjnvbR6nPFkwHmCFJznO2EiFJznOyAfbzbnM4nUVClqShAKlKISkAmZUogJAsvJIHbLdEJrN+ciLpyWULntK0cETDZW6b/MQopNvvynjAbrqdq+jR9FRR0SKrC6ofjHCBWV2WAAbEpA2Rl3KTrKukqXVcWlpLxZo6UqW2FFkpL9JVVHT6SkNonNMisiShGt6bp3qeiP0j3Jl1wdqUFQ4iPnbTiSgssW+s0VgGda1bqPVThMttd9Q+TgIDWuSfWhdMYXR31lbrEiFkkqW0qYSVEjpKSQUk7qs5kkx4/LRq6C2NItiSkVUP3yU2TVQ4QNqSapPVXgIrHJVTS1pVpOx1LrSvK6nOC+zym0jvGMbTpugikMO0c3OtrR+skgEYgmfdAfLijjxP2Ztjc9XT/UKJ8Vo/0KIxSnNVebULnGW3B5V5FRfZ64hwSwEbVq57QonxWj/QogK7rnp5+ir9aDRSlnnVBwKJV6+2zIFKhL2QHujmrmsSKchRCajiJV0TnYZyUlUhMGW6YPcT53KV5TnxMfz9Fioal0wtU5q2xybSr7a/kj9cIPdAe7r7q6ClVMaElJteSBYsT9kAHnDzt4JN4M8/UJX8Y3R1IIIUJpIIUN4IkR3icZDp+hc2EEGZSp6jrNxK6O5IGV3sa2R3QHr8n+igtSqUoT5s1W/hJTUrtSCJYqnsi26SfUhACJc44tLbdbyQtfnKsPRSkKWdnRthjVaj83QmRtKK5+WorHAgd0QNaqRVCz7nRnVD859xFFB7kl3xgKu3rGWqWp1CnFMlQCkrUVFxAASVkKNjhArbgVSusjQ1BKhKxSVDtStKhxBB4xjsafqu/XobJN4SUH5ClIHohMBQdYNG+pqQpq2r5SCbyhVonvItBxSYnai+3m/wA136NUWbWugpdCZi0s0hIO1Km0ikI8ajyflnfFZ1E9vN/mu/RKgNRaFo7RFLOuL1HU0Xgh1DiVKNVNRaAH3WZAg1VexztAvlZfF1avHaIyjWUS5gbmnf52lwGv0CkpdQl1szSsBSTvB/cdhGBjNOUDQaKK+lxoBLbwUQkXIWkiuANiekkgYkCwCLpqMypFAYCrCQpQB6q1qWnxBB74icoQCkNp6jdKdUdwDYaR4uOIAxgMwSc57+O+N05J/wAGN/nvfSKjDEZvw+7hG5ck34Mb/Pd+kVAWHWjRSqRR6zSQp5klxoG5fRKXGFe9cQVIP5wOyMUptGDaxzZUWlpC2SVGsW1GqEqlOS0KBbV79tOwGPodiMz5QdXih4pQnoUhS3qPfJNJq/1ijyTsdQOcSLytCgJVoCyaJ/8Aazl0vUdM3ylN/vlxlGTaaPrl9nM0e8qlL1M3sAukDZurbxGs6KM9V3CJ20OmdvlP8YybTE+d2+x0e4LnP1OzusnOXfVxgLFyRk/+qbfYHp2k+cnypi0zB76+8RrOmfYXfg1/wmMl5IvwoLvYHZeV/h3T2Sl3VMY1rTXsDvwbn8JgPmvWU+uNfFKF/KtZ8If5P/wlR+1z6FyGNZvZGvilC3/krefGH+T/APCbHa59C5nxgNgcvHbGJ6y/3f4J3+dpcbY5eO2MT1k/u/wTv87SoCNq4f67R/h2v4xF31hu/wAtTvo2opGrntyj/DtfxiLvrDd/lqd9GzAZtBBBAEEEEAQQQQBGo6qvV6IydoSUn5ClJHAJjLouOojri0OMCxsKC1rBIUKwqltO4qqDpeaErlaRILqilKUSlkAlJkpap82gi9Ila6obUpkBcVA2R5rmrtBRVNLdCjIhPOuBpMitS1c2hJBCa61GRKpTvj26OkABKQAAAAAJAAXADYIgazatppzQkQl1E+bUbiDehUth37D2mA8DW7UplujmmURRKEgKWmtXSUGQrtrFsgbwSbCTMSlFETnOdsaHQqemg6LfoVKS408UvpQFIUULLiSE824maSJnffOKRovRT9JVVYaccPvEkgdqrh3nZANtDNucmND5FvwoPi70u2s39QiHSOTOlM0JdKWUlxElFhArkNjyzXnIrAtqiYkk2kmDk/c9R6Yo4UpJStVQLAkHEPNkNLTPYpSkGXaDaDAbXr4knRVNA/JnfCoZ8IwzW4TpzxlfzZEp3cy3Lbuq8N8fROkqEKRR3WDc6042floKfrj5v00isWXSDNyjtBc0ixxhPqVab5A+sBRH+IDATNRB/alEs/Hp37lA7dxVx3R9CrvjCOS2g87pVkyEmkuuqsFwQUDb1nEZMbRrFpAUWivUg3NNLX2lKSQO0mQ74D511gCSijFNxaelLq+r6XV+uNd1c9oUT4rR/oURkGsyKjrbBFtHozDKrJyWEc64L9jjqx8mNf1c9oUT4rR/oUQFL5SfKc+Jj+fosUHQg/rdHl7uzL/dTF+5SfKc+Jj+fosVLUehF2nNmVjQU6qy6qJJ9NSOO6A09cZnrnIhUvy2lDv5mjV+MaW84lIKlGSUgqUdyQJk+AMZPrK8SGkkALVzlJcF8l0lYWEn9Ehk/KgNA0If6qx8A19GmPB1x8ikDbzFFPd6qdB4kR6Op1J5ygtWzKKzau1KiUj9RSIZ1lovOGqATzzDzIl10FNJaHaS2tI7YDNI0XUf2kPhXP8A4xnUadqswW6GyDeUlZ+WoqT6JTASafKuxP3Rc+z1M/PhFG1D9vN/mO/RKi2axUgIClW+s0Z9VnXfq0ZvtNrvcDFU1E9vN/mu/RKgNQTHkp1Uo5dDjgW5VrVEOEFCQpxTsqoSKwrLUZKJFtoMeui+K9qxTil5VHcWVc9zr7U/NqvvNLbmTbY1XF0ulAWSnaRbo6K7hNpklKRWW4s3IQm9Sj9dpEZ5rhpdSittUudcKQ8AQQw02Spui1x5Sqx5xwiysEjYRGgaToSnmpINV1CkuMq6ryDNB7D5JwUYyfT1DS27XbSUtvDnG0y8iZIWyZ7ULCkdgSdsBASM57+MbnyTfg1v4R36RUYYkZlnDhvjc+SX8Gt/CO/SGA9Hkw0+qmURKXSeeZCUrJ89BnzboneCAQTtUhW+LPp/Q4ptGWwVVFGSmnBe06g1m3BLcoDtExtjENCadVQKTQn7Sj1IhDwAtU0p56tZvEgoD3sfQNFcCkhSSClQBSRaCCJgg7iICnsMuN6tPodTVcTRacHEmySgp8KHRlZPdsujINNJ9cu/FUfYZS9TN7Qbr7d1bcI3/XX8GU34rSNk/wAUrZt7I+ftND139FR/NBM/UzWyd91nYPOgLHyRj+1NvsDs5iXnJvtsMye+sNgjWtM+wO/BufwGMj5Ih/agu9geu7UXW22St3BJ86Nc0z7C78G5/AYD5r1l9ka+KUL+Vaz4Q/yf/hKj9rn0LmfCGNZfZGvilD/lWof1A/CTHa59C5AbA5eO0Riesn93+Cd/naXG2OXjtjE9ZR7X+Cd/naVARtXPblH+Ha/jEXfWG7/LU7+BmKRq57co/wAO1/GIvGsIs/y1N/gZgM1ggggCOxyCAIIIIAjQ9VyGNHc8lMzVfdIO1SayQDLZJtPGM8i2ap6yoYRzD06gJKFgVqoNpQpN5TOZsnebDOwLzobSDdJaDrZsNhBvQralWOO0Wx7NGilM6yaOowUpqU1SmGWSkm3aVBIl3x6uqOs4pri0BlSKgrVioKBBMgDYJKvO24wF0YMejRzFcVpppDimpOrUmVYNMuu1SoVgCW0kAyIMsYRStb0tCYYdG40gooqCe15QUe5BOEBeaPGJ61aPYC6QqiLHM0ZaSy4iQShbi5uUNtZ9kUhR55IT5ILgN84VrFr2X0ltSw4gzBZYK2mCLRJ15VV54b0pDaT1jFWpekXHyCtQkkVUITVQhtM51W0AVUCcrrzaZkTgPo3ULWZOkaIl2YDqJJfQPNclePeq8oHcZXgxn/KPqe82464ww46y87z7fMo5xTL66qX0KQATUcAQsKFymwLAZxn+gtNPUJ0P0dyosXyKaq09RSSJFJss2TFxRONN0fyzJqev0Xpi8suCqrEJXanZZM332QHscl2qS6Cyt98VXn6vQsm02mZCVVbKxJJO6SRsiBylacbKvUpkptkofpgskqRrUeiH3ziwknclJVcDHl6Z5WVupKWUpYG1QPPPS96FBLaD76a5dUmM10jpEuyT5KApSqtauS4o9N1xarXXFbVm8JkAlKgICFS31OLU4szWtSlrUQm1SiVKUe0knvwjctX0FNBoqSCCKNRwQbwQ0iYIjCqwBBkDIgyMiDIzkd4Nx798XNnlDdKRzjygraEUZpSRbZJSqQkmzAcICx63aurpa5pdShJa5pdZBUZc8h4FMiBObaRbsnHdB6CaobZQ3NSlEFaz5SyLrBcBMyGJtMVdevaj+PX8za/+3EDSOuAcSUnnXgR5LhQw0bLlNsTW4PelyXbAe/rHpRsoNYzYSr10g+2FptFFbO0TAK1CwASnaYzOn0tb7q3nDNS1FR3W7ANgFwGwDCHtJaQcfUFOKBkKqUgBKG07EIQLEpwH1xCOc54wFl1H0wGHSy4ZIdlIm5LgsSTuBBkT+bOwRd9J0UuIKQai0qSttcvY3UGshUpHbYbLiYyIxZNDa4OMpDbqedSJAGtVWkbq0iFAYieychAPHVZb1LUeaUywSFLnVkmYBW20QSFicwki4SJi6vOpQkrUQhCRMnYlIw8AB2CPAZ1wo6p3pl7p0Qe9sOK9GPL0vrUCRzXTUkzQopqtNnYtLZJLrg2LXICZkgG2Aa1u0gZcybFuKS68na2lKarDB98lJUtQ6zm8GGNQ0E05BAuQ6TgKhT+8jxivrWVEqJJJJJJtJJvJJvMevqzpj1K4pRsStMlFKErXIWgJrKSACZTt80QGstXjtEZdpilracoryLFoQ4pPaKdSjIjdsI7o9z+mzfXe/wBhr/zR5WmdL0WktEK54uBSltKDTaAkqtWhQDpmlSulvCio2zIgNO0XTEPtIeR5K0hQw2FJxBBBxEVjXTQlasED2UqeakLqQlM3mhIfjW01xvWzIeVHhaja1IooLD8+aJrJUATzajYQUi2qZA2XGdhmZXql6WoFJaKDS2kzqqSoOJSttaTWQ4mZBCkkA8NsBjqM3ZzhG58ko/s1v4R36RUZlStDilvO+pShx5E1OttWtubS9R1eTIzmWjIg1gmYsTP1d1zcozCWOfdbCJhKW6PRlgAkkzW4tKiqZM5iA87Sgsow3UVIuSZSffBvvtBswltjU+RvWOu2dHuHpNAqYmR0mp9Juw2lBNnvVJ2CM6pmk6K+hVdVIU5XUttXNUdsJUszWghL0qildKQAqqJUL1AwNGU5bDqHml1XEGshQKbDKVxEpEECRskoA+QYD6K12H9l034pSMPxStuyPn3TQ9d/RUfqfkzXnG3vxn5sWF7XqlPsLZfpjhS4hSHEpo1FIUhQKSAqslVqTuEq2EVrSlJQ44VJ8mq2kVimckNJbmUicp1CZAnaPOgLPyQj+0+yjuk2JFlZsTsutIsxl5sa5pZJLTgFpKFgDeSkgCMH1Z1jcoLi1Nr5vnEgKUG23lySSQkBakiUySSDaUAyNYR7jnKU7+UvfNKN/wCeAo2sqemydhodDIutAo6EkjvSodoh3UfSLFGpqXqRMJCVBKhaELUKtZQFpTVKh3gxN0npWhvtFDhpBWFLWytLLKOb5xRWtspD5Cmys1gmwpJMjIkRUjnOeEB9AOqBAIIIIBBBmCDaCCLxjFA1o1NU+6XmXEitMqQ5WkCSVKKCAZAqUVVZATUSDbIV/VrW92hp5ojnWZzCCZFE7TUVIyBvqkEX3Ekxa2NdqO6ZJbemBMzDQSMStTgAGJgI2rmqXqVXPOKC3ZEJCAaqJzBMyAVEiy4ATN9hD1OpaFpCgEqbrEKdW4GmSlSVNutoWbXCUKUOgCAapmZSjztOa1oq1egsn8UhVdH6d4SCx/ht2HzlkdE0qnU1x9fOOqKlSkJykALkpSLEpGwAACAXpWjNtOqQ06HUeasAiY3EEX79kRIIIAggggCCCCAIJxd9A6KYYo4pL4SolAcUVgLShJ8kJQbCozTadqgLLSXv6etp8lt0jfXSngJy8YChzi/6p6eoNBohPOhb6gVrRUctUAajVepKQ3zvUq+yLVoinuPNhakONEnopUqaiN5AAqz2C/hNCtZQkzBQUmdVblJbZDgBkVISu1SKwICriUmVlsBmesGl+eqtpcrJAK3FWp52kOyW84QQDYZNiY8lsb48hBA3ZzmUbQ3rgB+T/P2PsiW1rwBso37QY+yAxRt0dYeOc9kS2n09cfrfd28d8bW3ygS82i/tGj/ZElrlF/w6If8AUqP9kBiQfT1/FU999ltyvT6whz1Qnr+n24dvfPfG4I5ST7jRP2lR8Pe4jxEdPKZ/hUT9pUf/AI4jxgMLVSE9fwV92I9HdDKnk9fwVLddZZeJbuj1TG8K5SZ/iqJ+0qP/AMcD4Qy5yif4dEH+o0f7O3wgMIU+nrDx+7NkNKdHWHjnHjvjcXNfwfNov7Ro/wBkRXNdwdlG/aDH2QGKlwb+OceO+ElY38Y2NzXEH8n+fMfZDCtbBvY+fMwGQKVjnObIQTGuq1oHWY+esw2dZh1mfnrMBkk4I1g6yDrs/PGoQdYh12fnjUBlUEap/SAddr541HP6QDrtfPGoDLIJxqo1hHXZ+eNQsaxjrs/PGoDJ5wVo1oayjrM/PWYWnWcdZj56zAZIFDfHp0TWCkNJqpfVLYFVVy7K4NXujTUa1AbWPnzMPo1vA/J/nzH2QGV0rTT7wqu0h1aT5qnFVO5Hkjw3bjDLbqesPHOZbo2JvXYDZRvn7H2RJb17A82i/tCj/ZAY80+nrj9b7u3unviSikJ2r8VT3znZbcqe/wBc64jYmeUDciin/UaP9kSkcoh9yop/1Gj4e9xHiIDGPVKev4r7b7LTYe+tvEIXSE9fwX+6yw2jvq7jG3DlJPuNE/aVHw97iPGA8pR9xon7So+PvcD4QGFKfT1/BUt0pWWXplu6HVMRXX09YeP3Zs3RvbnKMfcqIP8AUqPjhgfCIrvKDPzKL+0aP9kBgbjg38c57YZKxvznNsbu7r2Dso37Qo/2RFc1zB/J/n7H2QGIFQ3xyYjZ162g7WPnzER16zg+cz89ZgMggjU161NhwNrWE1kkpUh0PpJB8g81MpVustiBpzWTmZpWpxKrPWULk9+mdBIYHvETXvKZwGdQQ7Snq6yuqlE7koBCUgAAAAknvJJN5hqAIII7AcggggLjq/rIzzQYpHRqpq1ikrQtFwSpIBMwJC4ggC43+zQqRQELBaDRXeOabUtfaJJNTxEZtBKA0LTutDYQUWLmD62lQVWn7u62SlKDtbbUpShYVJEwaLTKWt5ZccNZRlskAAJBKUixKQAAALABIRHjogFCFozfnIhAhaRnPfx3QEloZtzkRMbGHBWd/dOIbQzLOZxMaTgfDsx7OG+AeAw8QrG/xVP9JuELkdx8FY49vfWhtKcD3Ce66225PodYwuphw+/s7pb4BKwdx8FcOHo4wwrs8ArC7hL5G8w64nDh249vHdDCxh4iW+c7bL1dnS6ogGzmxWciG1Zvzv4wtQw4ffm2GyMyzhw3wCTm/H7/AEoSc3x0jOe7hvhJEAg5vzkQg5znZC1ZznbCDnOdsAmOR2OQBBBBAEEEEB2DOc74IBnOdkAoQ4nN8NiFgQDqM34fd6MPtjMjhnwhhIznv47ofbGHD7+3jugJbQw4Kzv7pxISMD3hfvpzkcVT/SbhEdpOB8OzHs4b4kNowPcJ7pSttuTLfJHXMA7I7j3pXPbfbff31twhCgdx7krn3W33d9XeYUEYcPrn2d1U7YQtGHCW+8zs2+lugGVDDwCsJSn2Jl+j3mIjozJWGfCJTicD3iW+c7bL1T3dPqiIrowPh9/bx3QERzN+cmGFZznbDzgznN0MnOc7IBJjkdMcMByOR2CA5BBBAEdjkEAQQQQBHYIIAjogggFCHE5z3cIIICS0MyzkRLaThwGA+vjhBBAPJThwAnOWNnlD9f3ohVXD0R278eOEEEA24MOAxxw4YwwsZkNk/G70ffGCCAZUMyhsjMs7+OEEEAk5szv44QkxyCAQqEmOQQHDHIIIAgjkEB2CCCAI6IIIBQhYjsEA4nNmd3DGH2xmQzs4YwQQExlOHAYDfjxwiQ2ieyc8AJzljZ5Q7K/vBBBALq4eint34g98tghC04einE78OGJjsEAw4mWyUsAZSnjbKqe2r74xDeThwGdnDGOwQENwQyYIIBJjkcggCCCCA5BBBAEEEEB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13" descr="data:image/png;base64,iVBORw0KGgoAAAANSUhEUgAAAZsAAAB7CAMAAACVdd38AAAAwFBMVEX///8AZZkAAAAAY5gVcKDg4ODFxcWXl5eDg4OPj4+pqakAZpgAZJhsbGwAW5MAYJbR0dHt7e1zc3NGRkZWVlZbW1vz8/OgoKAAWZJgYGBOTk4mJibf398aGho/Pz+vr6+guM1ulreTk5NKha07OzsPDw94eHjIyMipxNYxMTHl7vPW1ta8vLzz+PoYGBhvb28qKirS4OrE1+MAUY2Ap8IueKTe6fBbkLNDgqp2ob60zNuhv9KOsMgmdaLI2uYAS4tdZN6FAAAU90lEQVR4nO2deUPiPBPAgYKorQl4QEVREQ+sdH1A7sPn+3+rN0mvHNO7deV5nX92l7QpOz+STGYm00r1b4lWr0RKsxYhf57OHo/a0R2cRnXgyK1y01Hotf2nj8dxzCMLlsNk48jTaVQHBbNx5PlEvac0OWQ2RLrhHZTChsjFa06VJ5YDZ1N7Cp1mymJTq/W+aewcOpta7T2kg/LY1GrN/IpPIIfPphYycspkU7sqQPWx8h9gcwd3UCqb2lMBuo+Tg2HzdEqk2315UvU0Bjsol813wDkYNtdeQ/tEVtMb2EHJbIIvVJocDBtuhm/JampAHchsnnsXkryp96VgE2W/FyOHyKbSldruoQ5kNiHLkihp2MA/iQLlINlUpLYTqINi2FQ6VG6PjgE2l0mVnFEOk82l2HYMdVAQG1/kwUrkKEmX2SVagfoPZXMttp1DHRTNptK+kRt7SbrMLjFsDIwQNvQSGB3cuKlUOs9ya7nOm2gF4vpuOt3VcfFoCl1vQIupeDaqgQgudIVJlPp0tHYuGqDiR04eNrLaQZdaCWwqZ1LrTZI+M0sUGm3pXbXUfhKbd6npGexAZvPUaUsC3BTDJtnOqiiJUh+yvKss9HPYdBSDCd4ExvoFoI19DJtKX2oGd1ZFSYT2jFVw2d7422wuXo+IjE/laSXMZRPP5gO4KY6N/HTQCilKIrSHl8Fl88LNgeL80CHzSils5DFbqhUdpb1hcNligLD2M9mE2bGlsLmXmv9JoerUEqU+bHMXWjMNVXW9MIOtIDZXnbAOSmHzKjWXaqhFspkJl9pbHRU3dgphc9EK7+Bb2MAmYkESoT29am6dizbeAJoOP4ua2ooZNxFZUKWwGUvNfxKqOZNEKxAtp5Y1HZpo5pnT1gwjrYiJraA5LTzCVQobudO/NqfR7SfCiLCoYjRYeLdshmYBgyctm+ebfr+vOLRgDTOJZXMG3BTH5lFqLjUynUyRZKBgczX1brJ2ddPxgOpVDWPNyDCOsu091Y1n6PZPZtM/PxMF2rLGsekl4FuYpNAmRvWtb7l9DciQquqGuZrtllqG3U9Wv0BbSeYIsdTK8Kd15OZS49Jp1KnrWBtMvDvtzRKbdfZPe4m+jU2l84/U8gJ3UAYbeXtTKzX/Nq1GsTkPBo898kyE9M7Q7L7OW1lBsGOgDDbyzyJszBYjKTVKxMB4uZG7sVPPajn80PKaA0/6JbBRsq/KzRhIz0YnUxvS1xOxnyVK6Q3NE795k9rArNvi2SS3Q4oRWWM4WQjaIEvNjMczXVbZncK9etXQqBEH9ZeHjbwDBFecotl0VA94uVOayMYwl9vNdpVoYadWtS50NXkY0s0QN340PB8MDTj2kysmfZdAR4WyaY8BMuVGCEQ2muGMhE0yOLpuWnJ3k+1AN03XZ42WrP3BLJyNPHCgMxfFsLmhIkfUPCn5iCGvLj/OuTGTeWXwGurS/noY1AkgcxDVXS42isEEdKDsPY9leVE9panyOss+hcNrOnA7D6N8MtQT4A4d0zXYLH25XYgdL6aBrT0AusvHRt5oAItyglx19a40bEo/ScAPm2BtH7F5SWPxGnEp1w2zPhjsTXdVMdcLus3RNA2Z2mA7gR8yAZacfGzkLCjA51g6m9IPTXPaElaPxWa3nGNCiCHyyeiGzrxqk7ozFIg5rVWxsz4Z2ucMfgi0+8nJRt5qqBv0stlEhI4KEn7cLJTWxXQ0W67qyCTjiGDCxAhzJyp7z+AQK9kwNLIdJRYauSaga/GgS2DTlprVwH3JbL7htDTPZhR2kW1NNqOH2WA53Pu+6K9/KTAN6/X5arhc70abicXFsNdI3/n/KGFOk1Oi1bSBctmEnQAuUnh1+dqypopxrIrtCty6w4bmN0Hetrxs5DQ+JV+9TDbhWQpFCqct3Ut6svcmqg9nm0mI3pPIUPO7q4yg3WdeNooZLS/N5bF5K/lshyeCvvB+ZNnWQ1VjhjJCqL5a7kbTRdjgEMW2J/6KZdEtDRrSf9szcCubm41sRst542WxufwmMrI/zaCrPnZ3isR41gzKyDSr+9VyMNttN5wDemFZi8nka7rZPOzWS2IxYHKrNxeuWE6BhvbLFcaZfDaPkkrUxV5WmjTPAGeZ8rJ5fjv+znJDosKYFv1NvE7/SmwwspcxKCQykj59e2H6SW0B0/z8/DSpoW3QwLRrYVtDzLZF9B6jCvsY4ti0bxu83Ko6aTfEKyQ2HbEDQOQ74m763ipQ8TECVF/PhlxmDXanLUunStfRfDv52un+vt8w9+v10KRrv66h4WxWRwZ8+i2Oza/EsDEMNg7spTsvkb0nZtPaxkFjunayH5Mmn2ksVEAoDtkEN63CgZ1fNrESRUb3R0lliekek8xcmmaa8xVZWehOFPlbmBWi8xf9DLOLyHbUs9IsOCT6yyZWotDo+MG7zK7v96shk0EgwUGDCfchu2pf9227USY77Vei2aAcG5xA7Ezxm1+JnNOMgtQHrji/bGIlatxUC1IfGAz6ZRMrUeNGNwPPNNlibkZMtg+B+M0W8Jnf9nfmtMe7i4unkqszlCtRbLiY8+LTRIpg88FrX9KcdrY5HSiPmIGGWtlsWBDh7lt8kmVJJJsqcn00NnAWl8bcvJj0DFV1g+ZP7ZdKEGgDDpvS2dDiQN9SubE8iWZTdQ7ebOqKk59woMnqaDldLEZzOmr04U4MLVjUv2Pv0F/xC9BhE5IofTASw4Yw2K809SghGk4te0GGi0Ydami/HqlB069PvCLUQjoumc3ZdxWjLVHi2FC/mOqt9BwCC2Rqy90XvA0i64wWniNaMpv3928sgF6SxKNRPwiiZpWFnPk08s+3WZgWkdLC6nz92tCxEstGQaNXjU8o18ma7obIxLjqwLF0pM9G22XY0eo4NmM50Y8fB132CWyEvb9Id0KxsPfu+d3Nzc3FS1cM/N8rCYZUuLBdg+u9q6banIZ+sfb98SV54tPZSUgWiNsp90lKMhrNp1kpqU4s1ZZYBzSdzTDX08l0jUznKiukpEfa2JpQ5O+KfQLHU5TwmLrudIVzo01OlVDWs1DhQUpTkKNzH+xTlc2RkMH9AZwY8r42998MHR7EKOaOBegsyobMupIfaG12c1YAL7iXRrNxsDeC60WkPifN/9yu87CRk6l51X+AbLiKOXIKiXRO+xxk05Zz64Gv7uUNcbvl0BGC0XylI/eULdm7mAaxkdVFf2AKWDzFayjwk8Kp76nZ8OMmDxu1KiqnenjcRLCRzhKAbIBAt/LVg3y7YO4OIaOZO6pbsrExMDbRHLKRmWiGLhy6YfkF+mrw8BVck+McQe/SE6EERzybJ//GnjjvvESq/sR94IXTcOX8izsY1/IbLiA1Q2ygHATlqwc/xeBhMBoduaq167oyXOyv3dL7ZMZ8NWxnylILUH25U5Lb9Cx+aOfLhtR4imcTdqLMy87pN1udTqd9dPIPWOTLKZ8HlHxsBQ23f9jfhaPSABt/RLwctckj30970Ffn6rT6bTAb7Ac0xfQnezFak9UF45Wj/9nnavTFCnpSI2E+24A5h5n8aQ6bkPTJzGy8Q+icQltXQOETDkF4g5NlJXgfADZu3dez4MP2sfLVnS99Jj4VZoMAHdvERmbGGN2xaHgw2uzqn27Bm4E5nwGLkSOLHHNa0WzcFHfRrAYekoiNY1QICaUqG3eBEpelhmwtOADdfEivEURj6NKtk9FgTueuYHJi6QFBvkBUju4yU/zGYROyuc/MxlFUvDcnEZtj9SKVjbO+xRyac+a9a3fG9QoowWw4vVnT2VCjxzjlgzi0jgrwmMlWSnl/gA/BJWNz3G26IlR8imdz5t/Ig3CWkQSFtRKwuXUNPmHUqWyc84gxpw4evdHM/vRsenhO46ra0cJC6g+fgjLQUnyCvZmtsPkZWGikl68lHCJIbUMLC3YqG5prc36XCYrQxLDhROxMYdNWvgMkf7yfzLEHiUoIm613lwWXhtZ1bNZ33Exmb9Z1utXR8Wfw6eZf8lFGf5rMRpgVsrJxOk1QhCYxm7i9Z0P9YYV9ZTYY2d/c/SesuMAYWEHF0ohRVp2JGx4y62msWtSa+3yDwotIpn5vFN+Ylc1j0WzkV1ZlY+NUl2L7BWfX5MyTIWw0zBI6FyvV/tUNbA6+pN4XJlt/8E4w1mZhgyYxm4ueJ8LcEc/mzb/xgmtzrN4C5zQ5HyHTnObwcyaGMfcNQ3WH9MFsjpR4p1hsyJ++qC2GqlvxmXY1orDaX7HTWgk0xV0Yyub89t21xiXOqi3guFUjbQGnq6ZT7L0W/NdCdUd9aMoZAAOhoEiXNZp/uvkCa1zFPhnbOwgSfRL+r+xvnP95ITa062EQta6yueYGRYjUVGFPjtCeKNT7j+oP3pCxN0NMlhg3XwBjzdvq2DvdpAkd9ld0ve+/w8b1ZYp7z7Hq00+yv3H6EqsMqGxcr7e49xSCsopf3BvaydloaOifjPoaGG7MTKPHozGaecenZxqml9b3vg/7R7Hxaq9x5sD4CYi3JGHjLBPiWXbAZ+MWreJ8Nq1rwYbwnKaC0O1c3GBhutdoyGDpTWb2dk/LQdKBxLzQGhq46w4lY7AwtmHEFbsrwNcJxz2jfZ1ehOCf7i31dY5fnsGOEvkFnGCPUEMNYOOXlD5+bZMntppv4sBtQGhq/UrsuMH77cKaDkzkm8aTAXZGhI7RfrjHGK1caPYMp6h/m9BOC1z9vGPAYRMEEC65+VyJEYgahn6lGdm473rhfz9QjOAReCLH5sTtseOKO9COYt8b5WZpTj0ym5XJKqnQNpYmaA289MIdTlV7MHVs7ZFrlIsL8KaXsr8Rt4cdAE5GNu6+hK+CDMbWlHKFwr5IAewY+hcx+dD8W1aI2A91PzNDx2Jy7baaspxqaja8cZWKjbydUQKfQDGcZGzGClo4Jq2u9u9SG79PcuMYtzHnb/gtJllMgrqPunj+Y1NPXeg2dS4HP26u0rBRSq/fCpHnHvQ6agcBULtObLiRLzsD2VQ6wv/mpstd4JRUFpZHx3X9ETNugl2+vTYxl6ymB9E3sgStzPSvMoxjc3QiCW/33suNnHpu5TbALOiMT3pErze9sDPpjWN6J0BNbHh1niB9sWPISGk9npGF5PnupSvspzusvxPhDucZJ4nP3+xMcZlHfmGbivVvlgr4v7mDsRLFRgsq0sgHNfRPjk1IFOCXTU6JUp/ODY46PzZ0zeTSB5OV9/xlk1qi9bf3Ltvy+tdxnU8ghGPOv2xyS7QC8dCZ1YRj6JoplFCFj6j/sskvMRrE+m76NRr66qeHCJyaNRWLxWro2adfNuVInArpOY3gKAAxlE03b3CLsTEcLPWsL5f8ZRMrsTrUhZxawy0caQ3pUUFNCykk9MumCEmjTl3He8exNgJSb/7/2HScHeN7WYexU7Fx38tOX0WU+3V4B8+m0a/VrsbU/VVWIcI02nRPtE+JhZD/TYUHz8Y5U/Pn4620It6JdUk2Nc58NjMLecPnobNp15rto+sQj2gxkliXppPEac0j8pr+r9iw8wOde8ghWpAk0qNeNdzyKNMMHuf/JptvkHguLCnA9azNzKJe9R3LphNZwVSoowp3EFYFtTHunr7yplU7slRqS02R66iXQne38r6xIE6F2JwP52adJWvYK1zQoEnAhot79s/vZTNVCHyCyTjCCwuCdIKWeyz28h3o61zt6RSIlL2ouYBQBC/36yRiNOi8+sl50cBE56NrZbORyjufiaNDiFzGs/GTyFjCn3PsAuxLWdf7QKYhDWo35MuURN7z3K8xjEHDhQJGad9EmJtNi0017+Muy5kQMsyJPv1pDc7LJWyayrT37oZ/GyciG9rX7RGNBUsgaIBbOXJ4rMadVTYs6h8y3SaUaP3tgwvhyvWlsgmm8DZNVeEPVp7FJjW3oRy1Sz/DuhOksAd9vSs67ynB/IrLRsznVNmwOVl5gUUqidQfCpLPN5/FoknHhqjtjzByMrIBtcX11ZRuImvG45tyQoOwOZaKs6lsyAXnOd8tFak/M8izgQ/Ufh8blv4YfJCNTSM4S8kJ11dLPb7ZOVVWfgKGjkB+bVLYkIXt9RbMokouB8OGWkzBrJaNTUdM9FP7aoka79Bx1lFO2VA2NPuSG8cKmyeaNXuR5DhJuETqj3uTVLakgCLZ0JMs/t8zzml96CQM19dYNDmabHk6kS1BxobagYFLQGbzykboEThOE0u0/oK8zsizNN/D5oXbMGRkcw+s7HxfFyIGlvlKexIVz9iwIwn+xTKbK6fPPpQzmliiFegXENgWPWwysBlzes3IhuXE9qT9kN/X7aUDw5N7d2R8SF/FYcPsa+9ziU3DnRvv1ROhKSRGg2jNtp2zolebLGyOuLxbos9/blyBD7oSNn3vkueAEjNte8KWiPR12etdOonnvAn95kK7lfakLhu6AnrDQmLz4n35hK9KhiVagbqO0WowDD2I/q1s3rmdoeAXAO8X/ALcrN9g5Ul4k4Dr65xH8+rf1xOZeWzoSuSOM5FNx3fhNPM4bhIokR2qKRxOpnHDszntugIvt4TNuX+JMIvdXolbdtIXyz9uHon7zkt+T8qbCD4beqvDRGTTDA4R5ylSXbTKS2TDT95Z1xtHWn1+9grpi6wZ/d6FI+LgPBaMB7aFEdmQfbJ7Z+85h+PmgNh8cEfa87EJdBrRl1QEj+uMY9O5cVoENtJxm8wlxA+ITS3//obvzHeIwX2RNePp5dyVlxu+qCfHhi1rLYnNU+1PcOdddsfN4bBp8h6Q3Gw+gg7gvsRVXHDc8GyYf7QhsGkJ3ux38VRXGjkYNi3BwM3N5iWOTV/0NPOOG4ENncGeKzccm2vRqutldtwcCpux4CLJyiaY+jldg32NpV3jCbemi2zoCOtx46YhrTCvmR03P5kNVy3hSgquZY0R3LkKPuG6A/u6kyrg8Y4biY1zAJdvFS2zN1YsIIP8ZDbjIyrj7gcr/SZkTxJ9to48AY3UNi224F/ifki3l2QX07rmo5kQm5YSAeWCMTIbFoHz2HSUHc29XKMlqfxkNpw8S5oS/ALgWiv4BbwhGHT6HB0LulZSOBqBKaKwoTVQPTZd1RPwJ6Pj5uez6T/JL3SoSGzAsk4gm0qnyUrJ9ptiX/LNsgeNypXfi8qmE6w3gAetG1uvE5T/Acoa3Foe/YTuAAAAAElFTkSuQmCC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15" descr="data:image/png;base64,iVBORw0KGgoAAAANSUhEUgAAAZsAAAB7CAMAAACVdd38AAAAwFBMVEX///8AZZkAAAAAY5gVcKDg4ODFxcWXl5eDg4OPj4+pqakAZpgAZJhsbGwAW5MAYJbR0dHt7e1zc3NGRkZWVlZbW1vz8/OgoKAAWZJgYGBOTk4mJibf398aGho/Pz+vr6+guM1ulreTk5NKha07OzsPDw94eHjIyMipxNYxMTHl7vPW1ta8vLzz+PoYGBhvb28qKirS4OrE1+MAUY2Ap8IueKTe6fBbkLNDgqp2ob60zNuhv9KOsMgmdaLI2uYAS4tdZN6FAAAU90lEQVR4nO2deUPiPBPAgYKorQl4QEVREQ+sdH1A7sPn+3+rN0mvHNO7deV5nX92l7QpOz+STGYm00r1b4lWr0RKsxYhf57OHo/a0R2cRnXgyK1y01Hotf2nj8dxzCMLlsNk48jTaVQHBbNx5PlEvac0OWQ2RLrhHZTChsjFa06VJ5YDZ1N7Cp1mymJTq/W+aewcOpta7T2kg/LY1GrN/IpPIIfPphYycspkU7sqQPWx8h9gcwd3UCqb2lMBuo+Tg2HzdEqk2315UvU0Bjsol813wDkYNtdeQ/tEVtMb2EHJbIIvVJocDBtuhm/JampAHchsnnsXkryp96VgE2W/FyOHyKbSldruoQ5kNiHLkihp2MA/iQLlINlUpLYTqINi2FQ6VG6PjgE2l0mVnFEOk82l2HYMdVAQG1/kwUrkKEmX2SVagfoPZXMttp1DHRTNptK+kRt7SbrMLjFsDIwQNvQSGB3cuKlUOs9ya7nOm2gF4vpuOt3VcfFoCl1vQIupeDaqgQgudIVJlPp0tHYuGqDiR04eNrLaQZdaCWwqZ1LrTZI+M0sUGm3pXbXUfhKbd6npGexAZvPUaUsC3BTDJtnOqiiJUh+yvKss9HPYdBSDCd4ExvoFoI19DJtKX2oGd1ZFSYT2jFVw2d7422wuXo+IjE/laSXMZRPP5gO4KY6N/HTQCilKIrSHl8Fl88LNgeL80CHzSils5DFbqhUdpb1hcNligLD2M9mE2bGlsLmXmv9JoerUEqU+bHMXWjMNVXW9MIOtIDZXnbAOSmHzKjWXaqhFspkJl9pbHRU3dgphc9EK7+Bb2MAmYkESoT29am6dizbeAJoOP4ua2ooZNxFZUKWwGUvNfxKqOZNEKxAtp5Y1HZpo5pnT1gwjrYiJraA5LTzCVQobudO/NqfR7SfCiLCoYjRYeLdshmYBgyctm+ebfr+vOLRgDTOJZXMG3BTH5lFqLjUynUyRZKBgczX1brJ2ddPxgOpVDWPNyDCOsu091Y1n6PZPZtM/PxMF2rLGsekl4FuYpNAmRvWtb7l9DciQquqGuZrtllqG3U9Wv0BbSeYIsdTK8Kd15OZS49Jp1KnrWBtMvDvtzRKbdfZPe4m+jU2l84/U8gJ3UAYbeXtTKzX/Nq1GsTkPBo898kyE9M7Q7L7OW1lBsGOgDDbyzyJszBYjKTVKxMB4uZG7sVPPajn80PKaA0/6JbBRsq/KzRhIz0YnUxvS1xOxnyVK6Q3NE795k9rArNvi2SS3Q4oRWWM4WQjaIEvNjMczXVbZncK9etXQqBEH9ZeHjbwDBFecotl0VA94uVOayMYwl9vNdpVoYadWtS50NXkY0s0QN340PB8MDTj2kysmfZdAR4WyaY8BMuVGCEQ2muGMhE0yOLpuWnJ3k+1AN03XZ42WrP3BLJyNPHCgMxfFsLmhIkfUPCn5iCGvLj/OuTGTeWXwGurS/noY1AkgcxDVXS42isEEdKDsPY9leVE9panyOss+hcNrOnA7D6N8MtQT4A4d0zXYLH25XYgdL6aBrT0AusvHRt5oAItyglx19a40bEo/ScAPm2BtH7F5SWPxGnEp1w2zPhjsTXdVMdcLus3RNA2Z2mA7gR8yAZacfGzkLCjA51g6m9IPTXPaElaPxWa3nGNCiCHyyeiGzrxqk7ozFIg5rVWxsz4Z2ucMfgi0+8nJRt5qqBv0stlEhI4KEn7cLJTWxXQ0W67qyCTjiGDCxAhzJyp7z+AQK9kwNLIdJRYauSaga/GgS2DTlprVwH3JbL7htDTPZhR2kW1NNqOH2WA53Pu+6K9/KTAN6/X5arhc70abicXFsNdI3/n/KGFOk1Oi1bSBctmEnQAuUnh1+dqypopxrIrtCty6w4bmN0Hetrxs5DQ+JV+9TDbhWQpFCqct3Ut6svcmqg9nm0mI3pPIUPO7q4yg3WdeNooZLS/N5bF5K/lshyeCvvB+ZNnWQ1VjhjJCqL5a7kbTRdjgEMW2J/6KZdEtDRrSf9szcCubm41sRst542WxufwmMrI/zaCrPnZ3isR41gzKyDSr+9VyMNttN5wDemFZi8nka7rZPOzWS2IxYHKrNxeuWE6BhvbLFcaZfDaPkkrUxV5WmjTPAGeZ8rJ5fjv+znJDosKYFv1NvE7/SmwwspcxKCQykj59e2H6SW0B0/z8/DSpoW3QwLRrYVtDzLZF9B6jCvsY4ti0bxu83Ko6aTfEKyQ2HbEDQOQ74m763ipQ8TECVF/PhlxmDXanLUunStfRfDv52un+vt8w9+v10KRrv66h4WxWRwZ8+i2Oza/EsDEMNg7spTsvkb0nZtPaxkFjunayH5Mmn2ksVEAoDtkEN63CgZ1fNrESRUb3R0lliekek8xcmmaa8xVZWehOFPlbmBWi8xf9DLOLyHbUs9IsOCT6yyZWotDo+MG7zK7v96shk0EgwUGDCfchu2pf9227USY77Vei2aAcG5xA7Ezxm1+JnNOMgtQHrji/bGIlatxUC1IfGAz6ZRMrUeNGNwPPNNlibkZMtg+B+M0W8Jnf9nfmtMe7i4unkqszlCtRbLiY8+LTRIpg88FrX9KcdrY5HSiPmIGGWtlsWBDh7lt8kmVJJJsqcn00NnAWl8bcvJj0DFV1g+ZP7ZdKEGgDDpvS2dDiQN9SubE8iWZTdQ7ebOqKk59woMnqaDldLEZzOmr04U4MLVjUv2Pv0F/xC9BhE5IofTASw4Yw2K809SghGk4te0GGi0Ydami/HqlB069PvCLUQjoumc3ZdxWjLVHi2FC/mOqt9BwCC2Rqy90XvA0i64wWniNaMpv3928sgF6SxKNRPwiiZpWFnPk08s+3WZgWkdLC6nz92tCxEstGQaNXjU8o18ma7obIxLjqwLF0pM9G22XY0eo4NmM50Y8fB132CWyEvb9Id0KxsPfu+d3Nzc3FS1cM/N8rCYZUuLBdg+u9q6banIZ+sfb98SV54tPZSUgWiNsp90lKMhrNp1kpqU4s1ZZYBzSdzTDX08l0jUznKiukpEfa2JpQ5O+KfQLHU5TwmLrudIVzo01OlVDWs1DhQUpTkKNzH+xTlc2RkMH9AZwY8r42998MHR7EKOaOBegsyobMupIfaG12c1YAL7iXRrNxsDeC60WkPifN/9yu87CRk6l51X+AbLiKOXIKiXRO+xxk05Zz64Gv7uUNcbvl0BGC0XylI/eULdm7mAaxkdVFf2AKWDzFayjwk8Kp76nZ8OMmDxu1KiqnenjcRLCRzhKAbIBAt/LVg3y7YO4OIaOZO6pbsrExMDbRHLKRmWiGLhy6YfkF+mrw8BVck+McQe/SE6EERzybJ//GnjjvvESq/sR94IXTcOX8izsY1/IbLiA1Q2ygHATlqwc/xeBhMBoduaq167oyXOyv3dL7ZMZ8NWxnylILUH25U5Lb9Cx+aOfLhtR4imcTdqLMy87pN1udTqd9dPIPWOTLKZ8HlHxsBQ23f9jfhaPSABt/RLwctckj30970Ffn6rT6bTAb7Ac0xfQnezFak9UF45Wj/9nnavTFCnpSI2E+24A5h5n8aQ6bkPTJzGy8Q+icQltXQOETDkF4g5NlJXgfADZu3dez4MP2sfLVnS99Jj4VZoMAHdvERmbGGN2xaHgw2uzqn27Bm4E5nwGLkSOLHHNa0WzcFHfRrAYekoiNY1QICaUqG3eBEpelhmwtOADdfEivEURj6NKtk9FgTueuYHJi6QFBvkBUju4yU/zGYROyuc/MxlFUvDcnEZtj9SKVjbO+xRyac+a9a3fG9QoowWw4vVnT2VCjxzjlgzi0jgrwmMlWSnl/gA/BJWNz3G26IlR8imdz5t/Ig3CWkQSFtRKwuXUNPmHUqWyc84gxpw4evdHM/vRsenhO46ra0cJC6g+fgjLQUnyCvZmtsPkZWGikl68lHCJIbUMLC3YqG5prc36XCYrQxLDhROxMYdNWvgMkf7yfzLEHiUoIm613lwWXhtZ1bNZ33Exmb9Z1utXR8Wfw6eZf8lFGf5rMRpgVsrJxOk1QhCYxm7i9Z0P9YYV9ZTYY2d/c/SesuMAYWEHF0ohRVp2JGx4y62msWtSa+3yDwotIpn5vFN+Ylc1j0WzkV1ZlY+NUl2L7BWfX5MyTIWw0zBI6FyvV/tUNbA6+pN4XJlt/8E4w1mZhgyYxm4ueJ8LcEc/mzb/xgmtzrN4C5zQ5HyHTnObwcyaGMfcNQ3WH9MFsjpR4p1hsyJ++qC2GqlvxmXY1orDaX7HTWgk0xV0Yyub89t21xiXOqi3guFUjbQGnq6ZT7L0W/NdCdUd9aMoZAAOhoEiXNZp/uvkCa1zFPhnbOwgSfRL+r+xvnP95ITa062EQta6yueYGRYjUVGFPjtCeKNT7j+oP3pCxN0NMlhg3XwBjzdvq2DvdpAkd9ld0ve+/w8b1ZYp7z7Hq00+yv3H6EqsMqGxcr7e49xSCsopf3BvaydloaOifjPoaGG7MTKPHozGaecenZxqml9b3vg/7R7Hxaq9x5sD4CYi3JGHjLBPiWXbAZ+MWreJ8Nq1rwYbwnKaC0O1c3GBhutdoyGDpTWb2dk/LQdKBxLzQGhq46w4lY7AwtmHEFbsrwNcJxz2jfZ1ehOCf7i31dY5fnsGOEvkFnGCPUEMNYOOXlD5+bZMntppv4sBtQGhq/UrsuMH77cKaDkzkm8aTAXZGhI7RfrjHGK1caPYMp6h/m9BOC1z9vGPAYRMEEC65+VyJEYgahn6lGdm473rhfz9QjOAReCLH5sTtseOKO9COYt8b5WZpTj0ym5XJKqnQNpYmaA289MIdTlV7MHVs7ZFrlIsL8KaXsr8Rt4cdAE5GNu6+hK+CDMbWlHKFwr5IAewY+hcx+dD8W1aI2A91PzNDx2Jy7baaspxqaja8cZWKjbydUQKfQDGcZGzGClo4Jq2u9u9SG79PcuMYtzHnb/gtJllMgrqPunj+Y1NPXeg2dS4HP26u0rBRSq/fCpHnHvQ6agcBULtObLiRLzsD2VQ6wv/mpstd4JRUFpZHx3X9ETNugl2+vTYxl6ymB9E3sgStzPSvMoxjc3QiCW/33suNnHpu5TbALOiMT3pErze9sDPpjWN6J0BNbHh1niB9sWPISGk9npGF5PnupSvspzusvxPhDucZJ4nP3+xMcZlHfmGbivVvlgr4v7mDsRLFRgsq0sgHNfRPjk1IFOCXTU6JUp/ODY46PzZ0zeTSB5OV9/xlk1qi9bf3Ltvy+tdxnU8ghGPOv2xyS7QC8dCZ1YRj6JoplFCFj6j/sskvMRrE+m76NRr66qeHCJyaNRWLxWro2adfNuVInArpOY3gKAAxlE03b3CLsTEcLPWsL5f8ZRMrsTrUhZxawy0caQ3pUUFNCykk9MumCEmjTl3He8exNgJSb/7/2HScHeN7WYexU7Fx38tOX0WU+3V4B8+m0a/VrsbU/VVWIcI02nRPtE+JhZD/TYUHz8Y5U/Pn4620It6JdUk2Nc58NjMLecPnobNp15rto+sQj2gxkliXppPEac0j8pr+r9iw8wOde8ghWpAk0qNeNdzyKNMMHuf/JptvkHguLCnA9azNzKJe9R3LphNZwVSoowp3EFYFtTHunr7yplU7slRqS02R66iXQne38r6xIE6F2JwP52adJWvYK1zQoEnAhot79s/vZTNVCHyCyTjCCwuCdIKWeyz28h3o61zt6RSIlL2ouYBQBC/36yRiNOi8+sl50cBE56NrZbORyjufiaNDiFzGs/GTyFjCn3PsAuxLWdf7QKYhDWo35MuURN7z3K8xjEHDhQJGad9EmJtNi0017+Muy5kQMsyJPv1pDc7LJWyayrT37oZ/GyciG9rX7RGNBUsgaIBbOXJ4rMadVTYs6h8y3SaUaP3tgwvhyvWlsgmm8DZNVeEPVp7FJjW3oRy1Sz/DuhOksAd9vSs67ynB/IrLRsznVNmwOVl5gUUqidQfCpLPN5/FoknHhqjtjzByMrIBtcX11ZRuImvG45tyQoOwOZaKs6lsyAXnOd8tFak/M8izgQ/Ufh8blv4YfJCNTSM4S8kJ11dLPb7ZOVVWfgKGjkB+bVLYkIXt9RbMokouB8OGWkzBrJaNTUdM9FP7aoka79Bx1lFO2VA2NPuSG8cKmyeaNXuR5DhJuETqj3uTVLakgCLZ0JMs/t8zzml96CQM19dYNDmabHk6kS1BxobagYFLQGbzykboEThOE0u0/oK8zsizNN/D5oXbMGRkcw+s7HxfFyIGlvlKexIVz9iwIwn+xTKbK6fPPpQzmliiFegXENgWPWwysBlzes3IhuXE9qT9kN/X7aUDw5N7d2R8SF/FYcPsa+9ziU3DnRvv1ROhKSRGg2jNtp2zolebLGyOuLxbos9/blyBD7oSNn3vkueAEjNte8KWiPR12etdOonnvAn95kK7lfakLhu6AnrDQmLz4n35hK9KhiVagbqO0WowDD2I/q1s3rmdoeAXAO8X/ALcrN9g5Ul4k4Dr65xH8+rf1xOZeWzoSuSOM5FNx3fhNPM4bhIokR2qKRxOpnHDszntugIvt4TNuX+JMIvdXolbdtIXyz9uHon7zkt+T8qbCD4beqvDRGTTDA4R5ylSXbTKS2TDT95Z1xtHWn1+9grpi6wZ/d6FI+LgPBaMB7aFEdmQfbJ7Z+85h+PmgNh8cEfa87EJdBrRl1QEj+uMY9O5cVoENtJxm8wlxA+ITS3//obvzHeIwX2RNePp5dyVlxu+qCfHhi1rLYnNU+1PcOdddsfN4bBp8h6Q3Gw+gg7gvsRVXHDc8GyYf7QhsGkJ3ux38VRXGjkYNi3BwM3N5iWOTV/0NPOOG4ENncGeKzccm2vRqutldtwcCpux4CLJyiaY+jldg32NpV3jCbemi2zoCOtx46YhrTCvmR03P5kNVy3hSgquZY0R3LkKPuG6A/u6kyrg8Y4biY1zAJdvFS2zN1YsIIP8ZDbjIyrj7gcr/SZkTxJ9to48AY3UNi224F/ifki3l2QX07rmo5kQm5YSAeWCMTIbFoHz2HSUHc29XKMlqfxkNpw8S5oS/ALgWiv4BbwhGHT6HB0LulZSOBqBKaKwoTVQPTZd1RPwJ6Pj5uez6T/JL3SoSGzAsk4gm0qnyUrJ9ptiX/LNsgeNypXfi8qmE6w3gAetG1uvE5T/Acoa3Foe/YTuAAAAAElFTkSuQmCC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1" name="Picture 17" descr="https://encrypted-tbn3.gstatic.com/images?q=tbn:ANd9GcQ85hJuiPz2ZRFqwUVOjvtgPZC9rCrFn5yA6TBFw71Hx16jl3G3_Q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7" y="4653565"/>
            <a:ext cx="1524567" cy="50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19" descr="Image result for raima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21" descr="Image result for raimat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2" descr="data:image/png;base64,iVBORw0KGgoAAAANSUhEUgAAATwAAACgCAMAAACmCCC4AAAA1VBMVEX///8AK1wAJlkAIlcAKFoAGVMAKVuziFa1jFwAJFgAHlUAIFayh1TUvKGbqLro3M7T2uL3+fo2UXYqT3n59vLAnXSBj6Xx9Pewg01ic44+XYIXRHHi6O3PtJZwf5h0i6QiQGrBy9dddpRthKDey7QAEVDIqoiugEfv59/28u1SbY27lWjAnnjt49bh0cAAFVHRuJzezLjP1d4AAEkAD1G0wc+qtMMAM2SZn69LYoOCjKCzuMOLmq7c4+ouRm3Gp4JGV3ilqriSo7gUO2lrd5AuUnsAAEWtfBscAAAYJElEQVR4nO1dC1eb2rYGQgIEEJOCQQ1qLK6APALRxNqt0mN2z///SXfOtUjCK62xZ18fm2+MOngu5vqYb2jguHcJ3/M831wvvLU0HwqeI0+nU5lEEVtIvLeW6OPACGwpc0hgB4EtOw6R7MB4a5k+CqJAcjxDdyNdkxLP1WPf0aRW914EP5PkJE40TY4BsqYRw5GlwHxruT4E3KkM1mpksqylsSRLDhAYyLb71nJ9CDix5+k2STXgzdVk2XU04nmG26reC+HZlrEhj0htuNgHa/LSlrz90ZL3B2jJ+wO0Pu8P0GreniimIrs1z2y7BA2ISWFlN3k+0f/fRXvv8KxpkZRfmK1uB22dW0IUSFqRoV+QF2tS22Mpwg812W4iryHaxlqgWW2ptoWuQSlrGdEGsYbkaXEkU/IcdwM9sFPSdgm28DPNiDLNLkAC8qTQixMJyCvvyTxDC95a5PcDL5A8J3UdUkBiYFuKGIEcx3oRcRwawfStRX4/gHDh2WHiFpHqdhJrWqxLpMSdnliym7XkbeBZkgeRoQzJisNQD/zadjlIA/utRX4/8InmOlKVJd21fT8A9ats10hsZ28t8juCK2VxoElFaIEROBCHJYgk1R2WHb+1xO8IZii55bCg64YuQyVhBo5X8Xmeo5E2z9vCD+S0Sl7sInlekETVHZAmtwXaFpgky2XrlGQjBM+my5FV2WHHjt02BzaAJDkltYCRuFrkya5ei8OWIbVJ8gaQ5/l2lTxJjklArKiewwSu1eZ5G2CSrGVuVALkIzHYLgniyCgidYK4TZK3wCRZjxNSLs+gvHDAFVopCQqwnFiPZO2tRX4/gCQ5hrhgTzegjQFZjmIiWW4oFfdospe2SXIBrpbpWlbIP1g/T9OhvADy5MIeIDop9/7+7TChimjsJLuMvOJDnxgOTdokuQDPAg9XXN+24avkpZrmtE/QSvCI3fQAqK55pjNt35eqwdjx6LFCnq+3avcb/MJsW/wOLXl/gF9E2xa/Q6t5f4CWvD9AS94fwNj6vADIi95ang8DK0lTy3Z1SdbW/5UgTFPitKnxCxDbmmbjqwJSYBiyJJHYgi1y2wt4CUxHk2MvszUSJbqR2TbxUlDCtxbrg8ALNSs2DS8ONM1KPc+PA6l9qeyl8IhtTwMNdC/TbAkWJNLG2xfDpK13Epv+euGtJfpQMH2f/i/57UKL3TDNnCcz/+Nz28X1BjiqJbIOnwS6Lk8lJw6ncpC60lRz4owuautF10+s0Ilb91dFHMZhmOAT7dgiceC4+NQ7DegiZHwWW9Qh7ZPC9kWVCmJimqGeSMCTF8S+HEOBIVsRLqawKIW4KIFGyrJmvbWw7w2+lfieFRPgiaRBZAR0MYuhyAgMByo1KDlwMcG3Mtq38yqIQst1ZN0CuySOnGQSXcwcKckCXJRhqw6OMQBO07cW9t3Bj4kVOF6cBZnhOZalwwZYjGAx8VKSb3U8PWgz5hYtWrRo0aJFixYtWrRo8ZkxOfjV3tHD4z9x0fHh8vzkFHBy+bB4HOOmZ2GF6+eHdRmWBxTL0XZlMto19GCC++eb9cP85HFpfTGun7jYXKQqwOP84fIninv68/LyYTl/HA/YjrObu/ODHTj/2b1ZlIeZHF3CGKvL88Vh/frceFkStAAq2QGTbHxw3ZmpiigAOv2rzgle4/H7RV8UlO7dsnrq4U0XcHVzhsNOrmawMrt5GOwgb3kLB9xcbtYPZvQEZZKvP7DRLmo3aXR927j9cXm2uu2qAkOn05/drE7YUY9DQex3d6Av9G4GlWH6HZy02r9S7r/Nqxda3qCkt18m1R3cJcg861BWJz86HVHpXwENqsgD+j8ZSdd9WBHuaiefwlH9iwVlfnSm9vCop4YbxA4WYLeylWx0r+Aljtbrgy8des372pmHsx6vPlQ2Dg6GSl/siR0gSVWEHl6cF2+YjHOF78EN7zCwXfmKIoi8eLcdZ/Gjp4qiogKpMArf63QvzipKPvq7iyOo97WpzVci36WSLe86vMLfny8mi+fLCx6mIpzmgl72QQDltHoySNy/Xm8cnSAZfPe5mbvJLezsXBfkekCyCvo8XiG9vRpNeJN63cq15186Ci90Vk/3Rw8PX+8v7hTK0RUjb3mr3l0Mr3OscM9mbbgSZ1831zxWlJ6irH58fXg4v4ZJgzoI6kXFyMb39L52j6pWhRpDdWr+pPDK09oZjJbHqiCero+6VvHk8/Kph1egJ9vxFlf0Dveavd5Jh+pZ4fJLmK54UVDnxR3OUlwtqudeK/xVecvySgFtfDraKPLk4fgO7nBO3tHqbLK9Er2rhZv0/GN92nwIOqUOH/I7M1ic3eGxglqh6ZAp9m1Nsm9dcQieYnDe53t3hb2j5UV3Q97hEw56W3IHg+OO8FQMW9Ru+VljoJvT218ib4K6/VRwZePrTrN5fFXFVWnDkhf5Xve45AZHi7OempM3L3kYJK9XlCoPKzArle8pl4VhBpMhuqjeVYU9pnrCqirZf7oCkjcGeTrHJa05vN+Qxx2gVXSuyzMQlNKtoF6NV4ZcA76rfJW8R5iTMCyIMzqmIvL9r5WTv6rCl9KV7+BKt7XQNHi8/2/dqTeQl2N8D0J1L8vDPN6jg+t1ysef96lk6t+Va+bkoU/qV11l4dAznJhSGPJwqKhHpaNPaZThxQY5509inbzODvJ6/634nAp5E0UA11hlmGLc5DN2kDc4A5o6P2tDUP0X+ZJe5OTxamWYnLzlDEaqklfAIQQW0KqtmR7NhGE518zJU+pRiTvo8i8jT6Ahe1UeuEze4AuQ0Wm4yC7sIG/ZRwdbT18fn9CCOvdFLpA8gTrksmoXyCtNpYqD29LsJ33+tqIgQB41XLHmV8cgj/gS8oThBZW87D/K5B1AYCp559+hmbwBBvd+U1q6wJn2ZsXZnffFL4zTH6UTCuTx3VoiXLgYeoiesr5TT0pN409F4SfGFfWyqsDLWU/8Kb6APPXsGQNbTyjNtUTe+Acq3vWuXLwBzeQdwIRLwX4LVG2+FKOQvDnma/yslHLk5M2Rbv6mll5vMaeGm8eQI1W8qxaIp2L/nGa+t1WReqJy/1V9EXncV7RwsV8UpETegVD3579GM3moSHC5Jkz6VS6AvFN6ZbivRZ3PyRtRj1W16RIe8GSmzfMnoVPLhoG8o0UX0+mKTkIw6k4uX0beaEQrDeW0cGSRvNHfGLc7u51zHY3k0aSyKQYDxidCJehT8lhAU34UlCYnj3uYUW+/2lEhoNw/aHLxSDPrhmIFyaN1Ru+q7IavO8rJ4KXkcQvqHmeFQqNI3uEXAdPDnUI2oJE8rG96O1Rl8NClLG23UPLA9pBU9Xw7iTV5eQ0iCCc7o8akm5dPi67Y4LHRbLkl83ql01Zid8G9mDzuG81TC4VbkbzJjMq/S8QmNJFHtUh42qHAf/G9cgLPyAM/iW6v+9dm+5o8bkKrCDCJ/vMu+r5idL+bjASx3+AtKHlj9Hpl6//ex8Ti5eQx8+gMN7IXyaNKsauAbkYTeXN0eUJjPo97h+hYC3ViTh53STPo243hbsjjJncqS1K79zui7hhtRj2+VIW7Bn4peaze7xTS58MnAYPny8njHu9oXrO5PwXyBpc4/GyPRKWZvAmWi516BycX7QfVoy0La/LGPzql/saWPG5+0u0x5ePPmnutmFhCOc9fNbHLyBtVVf6gS9f2II87uKEp9XrCRfJo/n/1x+T9RcPOdfMJWLbzpXPW5EGcwfu6yaQK5HGjo7u8QlJXy6ZManCGyV5P/bvJWTDycsPa0DRaCXTzPuQN0D/wopLfwQJ5I+qzb/YJts3kzX5FHkdDehN5kKP1qOtia0XygNn7Dq0SeOH2qEnCwyF2vC4a08GcvJFCh1+zsrziZ0jCPuRBstAplEgl8sRaeycfjqHBnfxPyRsww83lLpPHjQ8u8iK4f9YUN5ADpTm3zMnjjrrFVONCYK5lL/Ly3h7/TI+vkdfg80bD4Qlg2MDHbvIu6wczUPKEJvK4uUILDZYEVsjDtsIN3c/3zxssFwsFpd7sRazJo6WIyLOTsQamOr4fedxXnJ3AH7Jrbsn7uc3Uy7jsKoCbBm+4k7yd0ZaS1xRtEc+06dunO2vkwW0fUs/Xuy23nNikkLyG7dyWPO6hz2+eTlx38ti0J3kcLTQE2peuBYymftT4Cmubk4b73Uhev/erXBvJKxa+RfIGrDtHQ2IDedz4jJYb/G095r6EvMmFuO5MQYIsspxyX/IOV5saqUgeDSXV+o+efVftPKzRmKqgWxBXO0p5+nBKGG6dfpE88PtUMuz8NJEHYZfm0mrdKbyEPI4mY5gmDY76687bvuRxB7TQwFGKSTLtDPbEOke0MOw2tZh2JsnFTK4ESo9ScJ8l8rgFKjmvPO8gD2aNQjbULy8ib37Fs37l44Ug5NXA3uSxFoACwpXLMyzoO/VZD66VzdOzMprIY/1itXki3AJT6G7Bs5fJY4UGZlLN5LEyq6Hn+CLyONrX606gGNw8I9qbvLyl2z0elBoDQ9YtrV2desMXk8cKoVKHpID/dCvJZIW8wZB1fnaRx/pmryWPlu/KPfihzab9yWMtXX52cN4vtKQwTW9qne1JHsuFen81HA+C4CRPClsq5IErR3aUh287yMPq79XkjbBF0+t87fdu1vf2FeRxNG717u6FYjOUplGVRj23N3msXVx6Cr/BIVaYpRKwSh73QJvNF0OBkve1mrs9Qrb2avK4Ba2sBV7deN3XkMcKDUwqtuSNfrDH91U29iVvedU4DBUVQpVaorVGHndPmyg9npLXr/rgwxU+0K/5hBeSl3cHCy+nvIY8Zh58iTxucksNrsrTvuRxJ7QEu6pb3RwuIJSzmDp5Yz6XDMmDarTMHppHwwPsF5LHHbD2zPZZ0KvIA7/eq5LHjLnm9vYmb0If1CknVf0YDxUsoko5T508bqkWyOOFko3SrsxVvel4rfy2PKMY0VApbG9InbyGNwZq5OXvTpXIG9932dPdEiF7kweJJE3XTsq6N/obitPiOziIBvIG7B7m5EE5erARffANBOx84WrANuEOzev3CuRxz7Py829MnEvkLarvqjSRx42oeZRftxgf09dixP7qcHv4L8gTdjzqeejQmNk5KL5B80Xt9TrDihj3nRp5ecd0TR7fm91P6GxHc6S10/R8BM/Y8cTuptTjGfXEnlLQXJxC6X0O+pZU8RKQuNaDKLesBAw69pHCAtLsfjl/ZO8HjneShwP0G43lmfbOezgKvvwzepwfdQW+JxxX+0lfhJ5SO3tCJWM+D6VRhevvDw/fj1cQbzoXDR0Kmrg2B/jH//LCRVGymVh8qwg7NcJJ4cSjyvt5tF8/rEUo2n+tkMcNlsMZfYqqdFf3xyjy2fFFr5m8Mc5RPWt8Sr5gHkDpX+C8z+55nPfsuTY9SAobGrBHs5y8pdpVFRE0tt/v9lVBUK++NGXfS14URaXxkd15F/YUdjyeXhWseHEFJwrd4puhKmzpFya17ApCt37DxkNVVGoOZLS8u+p3QGBRUPtdELkjgmg3DYI9qwJceUcPYPRw1YVR+PUbpoo6O6kfuegL4qyuu6Mvqpg/p1qc/bi4Q+bUbudueNz4mODxfnUBWDW8ETR5wh0Fsxs8FBRvNKQnXhReWrujG7ZRanxKD6hryATGber5zo+OhyseJ60if0pvdTGsT3zOrnzX1Jykkh1cD++Ubr8DYyir4VkDySM664ZS4nC4pWI0WX779v3s7NvBcse79qMJw7wuybi2Y1QcJD9xqxmP+YYNwYPKAVvMC0dVpF+AxA9nZ2ffv4HQjYf9QuTNKMuDb3SMppfxcYg5HaHBV8EkSkwNRns9XXkPGP0PRIZp7/HuUIsWLVq0aNHiX4X256NfDy95awk+MEireb+A70X0g3lRFHm1H0419dd/vwwH9j7zz5mZsZMFsjSdTjVZDsKQJHoaR17OoReT1/5ivp86oWxZYZZ82p/AjAMpcPQYFU/XiSVrABlYDKyQOJYVSNYrudMDTdI9E5AGn/Qn4xO5qhd+rBNCwpB+tDEkv/kBRtNwQtBWp6pcZmYHm898edan1L04iPCXjgt+zot1N8XfOsaPiHq/+8Fjzwlc9GlpUNZPM9Espm5Im+l8xh8QNcOY83THIe56g2uR3zK2RWTlFhlNy5ZpyLmndOnIust9PkQWqIbPDcyMzc4P9vqR2ShYB5NBOaSaic3M3WNfV3Y+46+vRussxAtR3Qx5L9fuWdqOYOJb+SepDfpzyd6n/DZ6FK6XLFAdI5D2CovE3mWNvpwXJT76Qi/7lB8cNdd5SASaZwQ7yWiEOyW7OPGDtZ0aVhhm6WfkDpWN6poHodEPNP13h5dOlXcbo5+RVNfdSm2RZmGofyYeDeK4rp7F+Onf7GWFFJu+SbRdemoaJLB1w0iDElMuGq9T/0yQGRkftYID0Y0IhHfl4GWlRESowsVSsEOJDGInEUk8MyodEVHaDLmmroY2/WDkRZDdORu7Mt0wkOyX2VQ6xWzGDKY7gosu4wFmnBFS4olVMnrd1kP7Y7W8YiszPM9z8wrKyIxMC/J647egsyf2js90JXZzuuOzO2PXgkxshx/KD+rr+Xm0hvISMB0pxmIL8z78CA37EA1+j8bMW0perjHsGzWeTes6ulz6aI0r5Wm2Z6RJur0XJpJnmrrtrofO//mW5BaHee+fwHG3TSYXE73UMC0NNMLPbMIZDsl0j6Bz9xySxiSzUvyMSGax+OBkyDfByGw6GQwUZ4kPVsrmbMj5V7/TwImNOMvrFQhLxDGNkARakBGOXiTFMGWEoaxZocP5LiEJ6ich77oONuRtSkJ9uuu7EuqiqQeRLmvEDTJaXeEHMHXPz2TTIZ5PbNoBsDGdjmmaktpwth9i1I0Zs6YlsdIiZbWHwT4jF2muSTLQPF1zUFtdWXLwmxkRFogyKJ5pWLJnyJFJAjN9158rdabb5SjA70dFmxQvmWLanFDPFAUSWrUfyhlSSckzafELKgpkmRoWJLoWos7mimdLm7wR4bNelKN5XAaHeZaMx+nU5kN6TTgdz5MgCMPB3tSFgPSOyfOscLtCzRYmFzCBQa+wnLIkZpoSqk8s2WhIkYZapGtIU6qhwjq2A3wEdgQ5X+4QM42xGOf3wmPO1ZE8zoiQNdxuaLg1lpFYjwZteku8ROciIC96z2bryds46dPJGYweZI16e2CIbtXo1oB5MQuVDWjFNCTA46MAT3ZsOFZfz1fWWFm23hBRUwddp+T6MrVICw8CL0AVD0+Hv5bukHgA5L3zT216266TxzpR0vrroK4Gzhx0jM4x0AizsYz5utDHFdRUatVQYSRop3Csuy5kfSn/Rmuca6LDspB0So9wqCdN6bixJOMJNiq3F8gJO8MLgn907n8Mj8ULM051hxmVFjKjNQlNfLPcGdF01pMpH5BQwMQjWUNTy80OTN0MtNTccMeZUjlRjFF3kakp3iST3gaToPL6ASUy0/BrwgnzuCb6V/v/gYE/gGexT5J5eQIXb5p4foahBHTMo8+FcEamw7TSxbAACY2DR+Ffj7ZgXC2LkkKjMyiRBw7C5HTI77ypTsegiidTf0k9aCqz20BDhOH4uQTvGU4pnIHLXpuxT6boylAPjECiMcSgugYcoqI4GiQXPkFdBJWDwBnLMiHFekK3C97eCNBoMapEVPMS2tsL0TJjCYmEi2DORwhaMBdaSN471zygi2xXfBoCcujTKM4MsMRU1igNYEbUokAjvCiLQCdjklqBZ5BoSnxXk+RKm9PalK6+wwKTnvimQ51oqsWmkXlEc/UstWPTTRxNN3WHS2SoYwjJPLOYgr5TxPKmAwA2XNAVz7GIzyWZo+shbdAbVt6mSkNH9zkSOi4YIv41SaiT+mf1fCeIoWj2DN1ymAUDO0munU7mQDESZVZimk7opLCY4dMNqGf0xOBcRyfuOy/OOOSETceHIqrU5DDpkzNwhj5ziP76XQmTfXuV7mbVrpk6YUP31IxcHeDG23H99eO4vEzOh/K3u8zK1d43zJhYxAkt/dWv8MQEjK75Wbb5L/i+rfnqJ1p+pGdguFb7Lcy9EaWOi0avazuf/7Rohk8c9sQByoLP+DD2n0Sat0ugULDffVbxzuBu3nOM7de/8vjvhLf5aK0vfco3KP5JxBtLJdpnfHXnH0Wc5yZQ6n7Gd8b+WeSaZybyx3rS+i7gZ66Pn/UO2uz4FfASK7Sy9EOUoBv8H3Dp9SuYE277AAAAAElFTkSuQmCC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2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05" y="5925205"/>
            <a:ext cx="892511" cy="43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Imagen 2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490629" y="5852103"/>
            <a:ext cx="1282321" cy="691448"/>
          </a:xfrm>
          <a:prstGeom prst="rect">
            <a:avLst/>
          </a:prstGeom>
        </p:spPr>
      </p:pic>
      <p:pic>
        <p:nvPicPr>
          <p:cNvPr id="71" name="Imagen 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77064" y="6126329"/>
            <a:ext cx="1042512" cy="511483"/>
          </a:xfrm>
          <a:prstGeom prst="rect">
            <a:avLst/>
          </a:prstGeom>
        </p:spPr>
      </p:pic>
      <p:pic>
        <p:nvPicPr>
          <p:cNvPr id="72" name="Picture 8" descr="https://upload.wikimedia.org/wikipedia/ca/d/d2/Logo_codorniu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614" y="5734700"/>
            <a:ext cx="1599549" cy="54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9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091" y="5933196"/>
            <a:ext cx="972180" cy="89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11" descr="http://www.bodegasjavier.es/TiendaVirtual/pix/categorias/vinas_vero.gif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123" y="6198496"/>
            <a:ext cx="891895" cy="75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2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377" y="6411442"/>
            <a:ext cx="799129" cy="50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571" y="6104397"/>
            <a:ext cx="993885" cy="50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018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Shape 3"/>
          <p:cNvSpPr txBox="1">
            <a:spLocks noChangeAspect="1" noChangeArrowheads="1"/>
          </p:cNvSpPr>
          <p:nvPr/>
        </p:nvSpPr>
        <p:spPr bwMode="auto">
          <a:xfrm>
            <a:off x="1371600" y="3654425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n-US" sz="3200">
                <a:solidFill>
                  <a:srgbClr val="FFFFFF"/>
                </a:solidFill>
                <a:cs typeface="Arial" pitchFamily="34" charset="0"/>
              </a:rPr>
              <a:t>Thank you!</a:t>
            </a:r>
          </a:p>
          <a:p>
            <a:pPr algn="ctr" eaLnBrk="1" hangingPunct="1"/>
            <a:endParaRPr lang="en-US" altLang="en-US">
              <a:cs typeface="Arial" pitchFamily="34" charset="0"/>
            </a:endParaRPr>
          </a:p>
        </p:txBody>
      </p:sp>
      <p:sp>
        <p:nvSpPr>
          <p:cNvPr id="84994" name="TextShape 4"/>
          <p:cNvSpPr txBox="1">
            <a:spLocks noChangeArrowheads="1"/>
          </p:cNvSpPr>
          <p:nvPr/>
        </p:nvSpPr>
        <p:spPr bwMode="auto">
          <a:xfrm>
            <a:off x="1350963" y="4325938"/>
            <a:ext cx="64801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For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further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information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please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contact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:</a:t>
            </a:r>
          </a:p>
          <a:p>
            <a:pPr algn="ctr" eaLnBrk="1" hangingPunct="1"/>
            <a:endParaRPr lang="es-ES" altLang="en-US" dirty="0">
              <a:solidFill>
                <a:srgbClr val="FFFFFF"/>
              </a:solidFill>
              <a:cs typeface="Arial" pitchFamily="34" charset="0"/>
            </a:endParaRPr>
          </a:p>
          <a:p>
            <a:pPr algn="ctr" eaLnBrk="1" hangingPunct="1"/>
            <a:r>
              <a:rPr lang="es-ES_tradnl" altLang="en-US" b="1" dirty="0">
                <a:solidFill>
                  <a:srgbClr val="FFFFFF"/>
                </a:solidFill>
                <a:cs typeface="Arial" pitchFamily="34" charset="0"/>
              </a:rPr>
              <a:t>info-services-es@bsc.es</a:t>
            </a:r>
          </a:p>
          <a:p>
            <a:pPr algn="ctr" eaLnBrk="1" hangingPunct="1"/>
            <a:r>
              <a:rPr lang="en-US" altLang="en-US" b="1" dirty="0">
                <a:solidFill>
                  <a:srgbClr val="FFFFFF"/>
                </a:solidFill>
                <a:cs typeface="Arial" pitchFamily="34" charset="0"/>
              </a:rPr>
              <a:t>a</a:t>
            </a:r>
            <a:r>
              <a:rPr lang="en-US" altLang="en-US" b="1" dirty="0" smtClean="0">
                <a:solidFill>
                  <a:srgbClr val="FFFFFF"/>
                </a:solidFill>
                <a:cs typeface="Arial" pitchFamily="34" charset="0"/>
              </a:rPr>
              <a:t>lbert.soret@bsc.es</a:t>
            </a:r>
            <a:endParaRPr lang="en-US" altLang="en-US" b="1" dirty="0">
              <a:solidFill>
                <a:srgbClr val="FFFFFF"/>
              </a:solidFill>
              <a:cs typeface="Arial" pitchFamily="34" charset="0"/>
            </a:endParaRPr>
          </a:p>
          <a:p>
            <a:pPr algn="ctr" eaLnBrk="1" hangingPunct="1"/>
            <a:endParaRPr lang="es-ES_tradnl" altLang="en-US" b="1" dirty="0">
              <a:solidFill>
                <a:srgbClr val="FFFFFF"/>
              </a:solidFill>
              <a:cs typeface="Arial" pitchFamily="34" charset="0"/>
            </a:endParaRPr>
          </a:p>
          <a:p>
            <a:pPr algn="ctr" eaLnBrk="1" hangingPunct="1"/>
            <a:endParaRPr lang="es-ES" altLang="en-US" b="1" dirty="0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2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2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3200"/>
              </a:lnSpc>
            </a:pPr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Temperature skill</a:t>
            </a:r>
            <a:endParaRPr lang="en-US" altLang="en-US" dirty="0" smtClean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95736" y="902264"/>
            <a:ext cx="4403558" cy="612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11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2 Título"/>
          <p:cNvSpPr>
            <a:spLocks noGrp="1"/>
          </p:cNvSpPr>
          <p:nvPr>
            <p:ph type="title"/>
          </p:nvPr>
        </p:nvSpPr>
        <p:spPr bwMode="auto">
          <a:xfrm>
            <a:off x="396875" y="149225"/>
            <a:ext cx="6191250" cy="696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  <a:cs typeface="Arial" pitchFamily="34" charset="0"/>
              </a:rPr>
              <a:t>Ensemble predictions</a:t>
            </a:r>
            <a:endParaRPr lang="es-ES" altLang="en-US" smtClean="0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7890" name="Marcador de texto 1"/>
          <p:cNvSpPr>
            <a:spLocks noGrp="1"/>
          </p:cNvSpPr>
          <p:nvPr>
            <p:ph type="body" sz="quarter" idx="10"/>
          </p:nvPr>
        </p:nvSpPr>
        <p:spPr bwMode="auto">
          <a:xfrm>
            <a:off x="0" y="985838"/>
            <a:ext cx="9144000" cy="551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en-GB" altLang="en-US" sz="2000" smtClean="0">
                <a:ea typeface="ＭＳ Ｐゴシック" pitchFamily="34" charset="-128"/>
                <a:cs typeface="Arial" pitchFamily="34" charset="0"/>
              </a:rPr>
              <a:t>			Ensemble forecast system</a:t>
            </a:r>
          </a:p>
          <a:p>
            <a:pPr marL="0" indent="0">
              <a:buFontTx/>
              <a:buNone/>
            </a:pPr>
            <a:endParaRPr lang="es-ES" altLang="en-US" smtClean="0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704850" y="5538788"/>
            <a:ext cx="7931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es-ES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4925" y="5637213"/>
            <a:ext cx="936148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GB" sz="2000" b="0" dirty="0" smtClean="0">
                <a:latin typeface="Arial"/>
                <a:cs typeface="Arial"/>
              </a:rPr>
              <a:t>Nov 2000   Nov 2001   Nov 2002   Nov 2003   Nov 2004   Nov 2005   Nov 2006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919163" y="5392738"/>
            <a:ext cx="0" cy="158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s-ES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2038350" y="5380038"/>
            <a:ext cx="0" cy="157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s-ES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flipV="1">
            <a:off x="4448175" y="5389563"/>
            <a:ext cx="0" cy="158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s-ES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5651500" y="5387975"/>
            <a:ext cx="0" cy="158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s-ES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7897" name="Rectangle 9"/>
          <p:cNvSpPr txBox="1">
            <a:spLocks noChangeArrowheads="1"/>
          </p:cNvSpPr>
          <p:nvPr/>
        </p:nvSpPr>
        <p:spPr bwMode="auto">
          <a:xfrm>
            <a:off x="136525" y="1709738"/>
            <a:ext cx="9007475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lnSpc>
                <a:spcPct val="135000"/>
              </a:lnSpc>
              <a:spcBef>
                <a:spcPct val="20000"/>
              </a:spcBef>
            </a:pPr>
            <a:endParaRPr lang="en-GB" altLang="en-US" sz="2000">
              <a:cs typeface="Arial" pitchFamily="34" charset="0"/>
            </a:endParaRPr>
          </a:p>
        </p:txBody>
      </p:sp>
      <p:sp>
        <p:nvSpPr>
          <p:cNvPr id="12" name="Line 69"/>
          <p:cNvSpPr>
            <a:spLocks noChangeShapeType="1"/>
          </p:cNvSpPr>
          <p:nvPr/>
        </p:nvSpPr>
        <p:spPr bwMode="auto">
          <a:xfrm flipV="1">
            <a:off x="3243263" y="5378450"/>
            <a:ext cx="0" cy="157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s-ES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3" name="Line 70"/>
          <p:cNvSpPr>
            <a:spLocks noChangeShapeType="1"/>
          </p:cNvSpPr>
          <p:nvPr/>
        </p:nvSpPr>
        <p:spPr bwMode="auto">
          <a:xfrm flipV="1">
            <a:off x="8061325" y="5378450"/>
            <a:ext cx="0" cy="157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s-ES"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37900" name="Group 2"/>
          <p:cNvGrpSpPr>
            <a:grpSpLocks/>
          </p:cNvGrpSpPr>
          <p:nvPr/>
        </p:nvGrpSpPr>
        <p:grpSpPr bwMode="auto">
          <a:xfrm>
            <a:off x="6773863" y="4754563"/>
            <a:ext cx="685800" cy="800100"/>
            <a:chOff x="7339013" y="4645026"/>
            <a:chExt cx="742156" cy="781049"/>
          </a:xfrm>
        </p:grpSpPr>
        <p:sp>
          <p:nvSpPr>
            <p:cNvPr id="15" name="Line 8"/>
            <p:cNvSpPr>
              <a:spLocks noChangeShapeType="1"/>
            </p:cNvSpPr>
            <p:nvPr/>
          </p:nvSpPr>
          <p:spPr bwMode="auto">
            <a:xfrm flipV="1">
              <a:off x="7428347" y="5272654"/>
              <a:ext cx="0" cy="15342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37967" name="Group 72"/>
            <p:cNvGrpSpPr>
              <a:grpSpLocks/>
            </p:cNvGrpSpPr>
            <p:nvPr/>
          </p:nvGrpSpPr>
          <p:grpSpPr bwMode="auto">
            <a:xfrm>
              <a:off x="7429500" y="4645026"/>
              <a:ext cx="651669" cy="495300"/>
              <a:chOff x="739" y="2887"/>
              <a:chExt cx="1991" cy="217"/>
            </a:xfrm>
          </p:grpSpPr>
          <p:sp>
            <p:nvSpPr>
              <p:cNvPr id="18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9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0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1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2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3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4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5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6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17" name="Oval 82"/>
            <p:cNvSpPr>
              <a:spLocks noChangeArrowheads="1"/>
            </p:cNvSpPr>
            <p:nvPr/>
          </p:nvSpPr>
          <p:spPr bwMode="auto">
            <a:xfrm>
              <a:off x="7339013" y="4683768"/>
              <a:ext cx="135718" cy="50675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  <p:grpSp>
        <p:nvGrpSpPr>
          <p:cNvPr id="37901" name="Group 94"/>
          <p:cNvGrpSpPr>
            <a:grpSpLocks/>
          </p:cNvGrpSpPr>
          <p:nvPr/>
        </p:nvGrpSpPr>
        <p:grpSpPr bwMode="auto">
          <a:xfrm>
            <a:off x="5591175" y="4144963"/>
            <a:ext cx="684213" cy="800100"/>
            <a:chOff x="7339013" y="4645026"/>
            <a:chExt cx="742156" cy="781049"/>
          </a:xfrm>
        </p:grpSpPr>
        <p:sp>
          <p:nvSpPr>
            <p:cNvPr id="28" name="Line 8"/>
            <p:cNvSpPr>
              <a:spLocks noChangeShapeType="1"/>
            </p:cNvSpPr>
            <p:nvPr/>
          </p:nvSpPr>
          <p:spPr bwMode="auto">
            <a:xfrm flipV="1">
              <a:off x="7428554" y="5272654"/>
              <a:ext cx="0" cy="15342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37955" name="Group 72"/>
            <p:cNvGrpSpPr>
              <a:grpSpLocks/>
            </p:cNvGrpSpPr>
            <p:nvPr/>
          </p:nvGrpSpPr>
          <p:grpSpPr bwMode="auto">
            <a:xfrm>
              <a:off x="7429500" y="4645026"/>
              <a:ext cx="651669" cy="495300"/>
              <a:chOff x="739" y="2887"/>
              <a:chExt cx="1991" cy="217"/>
            </a:xfrm>
          </p:grpSpPr>
          <p:sp>
            <p:nvSpPr>
              <p:cNvPr id="31" name="Line 73"/>
              <p:cNvSpPr>
                <a:spLocks noChangeShapeType="1"/>
              </p:cNvSpPr>
              <p:nvPr/>
            </p:nvSpPr>
            <p:spPr bwMode="auto">
              <a:xfrm>
                <a:off x="752" y="3104"/>
                <a:ext cx="1973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2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3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3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3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4" name="Line 76"/>
              <p:cNvSpPr>
                <a:spLocks noChangeShapeType="1"/>
              </p:cNvSpPr>
              <p:nvPr/>
            </p:nvSpPr>
            <p:spPr bwMode="auto">
              <a:xfrm>
                <a:off x="752" y="3017"/>
                <a:ext cx="1978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5" name="Line 77"/>
              <p:cNvSpPr>
                <a:spLocks noChangeShapeType="1"/>
              </p:cNvSpPr>
              <p:nvPr/>
            </p:nvSpPr>
            <p:spPr bwMode="auto">
              <a:xfrm>
                <a:off x="752" y="2989"/>
                <a:ext cx="1978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6" name="Line 78"/>
              <p:cNvSpPr>
                <a:spLocks noChangeShapeType="1"/>
              </p:cNvSpPr>
              <p:nvPr/>
            </p:nvSpPr>
            <p:spPr bwMode="auto">
              <a:xfrm>
                <a:off x="752" y="2960"/>
                <a:ext cx="1978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7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3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8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3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9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3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30" name="Oval 82"/>
            <p:cNvSpPr>
              <a:spLocks noChangeArrowheads="1"/>
            </p:cNvSpPr>
            <p:nvPr/>
          </p:nvSpPr>
          <p:spPr bwMode="auto">
            <a:xfrm>
              <a:off x="7339013" y="4683768"/>
              <a:ext cx="134311" cy="50675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  <p:grpSp>
        <p:nvGrpSpPr>
          <p:cNvPr id="37902" name="Group 107"/>
          <p:cNvGrpSpPr>
            <a:grpSpLocks/>
          </p:cNvGrpSpPr>
          <p:nvPr/>
        </p:nvGrpSpPr>
        <p:grpSpPr bwMode="auto">
          <a:xfrm>
            <a:off x="4448175" y="3538538"/>
            <a:ext cx="685800" cy="800100"/>
            <a:chOff x="7339013" y="4645026"/>
            <a:chExt cx="742156" cy="781049"/>
          </a:xfrm>
        </p:grpSpPr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7428347" y="5272654"/>
              <a:ext cx="0" cy="15342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37943" name="Group 72"/>
            <p:cNvGrpSpPr>
              <a:grpSpLocks/>
            </p:cNvGrpSpPr>
            <p:nvPr/>
          </p:nvGrpSpPr>
          <p:grpSpPr bwMode="auto">
            <a:xfrm>
              <a:off x="7429500" y="4645026"/>
              <a:ext cx="651669" cy="495300"/>
              <a:chOff x="739" y="2887"/>
              <a:chExt cx="1991" cy="217"/>
            </a:xfrm>
          </p:grpSpPr>
          <p:sp>
            <p:nvSpPr>
              <p:cNvPr id="44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45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46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47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48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49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50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51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52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43" name="Oval 82"/>
            <p:cNvSpPr>
              <a:spLocks noChangeArrowheads="1"/>
            </p:cNvSpPr>
            <p:nvPr/>
          </p:nvSpPr>
          <p:spPr bwMode="auto">
            <a:xfrm>
              <a:off x="7339013" y="4683768"/>
              <a:ext cx="135719" cy="50675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  <p:grpSp>
        <p:nvGrpSpPr>
          <p:cNvPr id="37903" name="Group 120"/>
          <p:cNvGrpSpPr>
            <a:grpSpLocks/>
          </p:cNvGrpSpPr>
          <p:nvPr/>
        </p:nvGrpSpPr>
        <p:grpSpPr bwMode="auto">
          <a:xfrm>
            <a:off x="3243263" y="2876550"/>
            <a:ext cx="685800" cy="798513"/>
            <a:chOff x="7339013" y="4645026"/>
            <a:chExt cx="742156" cy="781049"/>
          </a:xfrm>
        </p:grpSpPr>
        <p:sp>
          <p:nvSpPr>
            <p:cNvPr id="54" name="Line 8"/>
            <p:cNvSpPr>
              <a:spLocks noChangeShapeType="1"/>
            </p:cNvSpPr>
            <p:nvPr/>
          </p:nvSpPr>
          <p:spPr bwMode="auto">
            <a:xfrm flipV="1">
              <a:off x="7428347" y="5272349"/>
              <a:ext cx="0" cy="1537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37931" name="Group 72"/>
            <p:cNvGrpSpPr>
              <a:grpSpLocks/>
            </p:cNvGrpSpPr>
            <p:nvPr/>
          </p:nvGrpSpPr>
          <p:grpSpPr bwMode="auto">
            <a:xfrm>
              <a:off x="7429500" y="4645026"/>
              <a:ext cx="651669" cy="495300"/>
              <a:chOff x="739" y="2887"/>
              <a:chExt cx="1991" cy="217"/>
            </a:xfrm>
          </p:grpSpPr>
          <p:sp>
            <p:nvSpPr>
              <p:cNvPr id="57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58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59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60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61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62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63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64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65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56" name="Oval 82"/>
            <p:cNvSpPr>
              <a:spLocks noChangeArrowheads="1"/>
            </p:cNvSpPr>
            <p:nvPr/>
          </p:nvSpPr>
          <p:spPr bwMode="auto">
            <a:xfrm>
              <a:off x="7339013" y="4683846"/>
              <a:ext cx="135718" cy="50620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  <p:grpSp>
        <p:nvGrpSpPr>
          <p:cNvPr id="37904" name="Group 133"/>
          <p:cNvGrpSpPr>
            <a:grpSpLocks/>
          </p:cNvGrpSpPr>
          <p:nvPr/>
        </p:nvGrpSpPr>
        <p:grpSpPr bwMode="auto">
          <a:xfrm>
            <a:off x="2038350" y="2219325"/>
            <a:ext cx="685800" cy="800100"/>
            <a:chOff x="7339013" y="4645026"/>
            <a:chExt cx="742156" cy="781049"/>
          </a:xfrm>
        </p:grpSpPr>
        <p:sp>
          <p:nvSpPr>
            <p:cNvPr id="67" name="Line 8"/>
            <p:cNvSpPr>
              <a:spLocks noChangeShapeType="1"/>
            </p:cNvSpPr>
            <p:nvPr/>
          </p:nvSpPr>
          <p:spPr bwMode="auto">
            <a:xfrm flipV="1">
              <a:off x="7428347" y="5272655"/>
              <a:ext cx="0" cy="1534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37919" name="Group 72"/>
            <p:cNvGrpSpPr>
              <a:grpSpLocks/>
            </p:cNvGrpSpPr>
            <p:nvPr/>
          </p:nvGrpSpPr>
          <p:grpSpPr bwMode="auto">
            <a:xfrm>
              <a:off x="7429500" y="4645026"/>
              <a:ext cx="651669" cy="495300"/>
              <a:chOff x="739" y="2887"/>
              <a:chExt cx="1991" cy="217"/>
            </a:xfrm>
          </p:grpSpPr>
          <p:sp>
            <p:nvSpPr>
              <p:cNvPr id="70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71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72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73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74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75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76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77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78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69" name="Oval 82"/>
            <p:cNvSpPr>
              <a:spLocks noChangeArrowheads="1"/>
            </p:cNvSpPr>
            <p:nvPr/>
          </p:nvSpPr>
          <p:spPr bwMode="auto">
            <a:xfrm>
              <a:off x="7339013" y="4683769"/>
              <a:ext cx="135719" cy="50675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  <p:grpSp>
        <p:nvGrpSpPr>
          <p:cNvPr id="37905" name="Group 146"/>
          <p:cNvGrpSpPr>
            <a:grpSpLocks/>
          </p:cNvGrpSpPr>
          <p:nvPr/>
        </p:nvGrpSpPr>
        <p:grpSpPr bwMode="auto">
          <a:xfrm>
            <a:off x="919163" y="1484313"/>
            <a:ext cx="685800" cy="798512"/>
            <a:chOff x="7339013" y="4645026"/>
            <a:chExt cx="742156" cy="781049"/>
          </a:xfrm>
        </p:grpSpPr>
        <p:sp>
          <p:nvSpPr>
            <p:cNvPr id="80" name="Line 8"/>
            <p:cNvSpPr>
              <a:spLocks noChangeShapeType="1"/>
            </p:cNvSpPr>
            <p:nvPr/>
          </p:nvSpPr>
          <p:spPr bwMode="auto">
            <a:xfrm flipV="1">
              <a:off x="7428347" y="5272350"/>
              <a:ext cx="0" cy="153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37907" name="Group 72"/>
            <p:cNvGrpSpPr>
              <a:grpSpLocks/>
            </p:cNvGrpSpPr>
            <p:nvPr/>
          </p:nvGrpSpPr>
          <p:grpSpPr bwMode="auto">
            <a:xfrm>
              <a:off x="7429500" y="4645026"/>
              <a:ext cx="651669" cy="495300"/>
              <a:chOff x="739" y="2887"/>
              <a:chExt cx="1991" cy="217"/>
            </a:xfrm>
          </p:grpSpPr>
          <p:sp>
            <p:nvSpPr>
              <p:cNvPr id="83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84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85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86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87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88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89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90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91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9525">
                <a:solidFill>
                  <a:srgbClr val="00E47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s-ES"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7339013" y="4683845"/>
              <a:ext cx="135718" cy="50620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2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3200"/>
              </a:lnSpc>
            </a:pPr>
            <a:r>
              <a:rPr lang="en-GB" altLang="en-US" smtClean="0">
                <a:ea typeface="ＭＳ Ｐゴシック" pitchFamily="34" charset="-128"/>
                <a:cs typeface="Arial" pitchFamily="34" charset="0"/>
              </a:rPr>
              <a:t>How many members: ensemble size </a:t>
            </a:r>
          </a:p>
        </p:txBody>
      </p:sp>
      <p:pic>
        <p:nvPicPr>
          <p:cNvPr id="48130" name="Picture 2" descr="TPfig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1322388"/>
            <a:ext cx="71723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85725" y="801688"/>
            <a:ext cx="8970963" cy="80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3200"/>
              </a:lnSpc>
              <a:spcBef>
                <a:spcPts val="400"/>
              </a:spcBef>
              <a:spcAft>
                <a:spcPts val="200"/>
              </a:spcAft>
              <a:buClr>
                <a:schemeClr val="tx1"/>
              </a:buClr>
              <a:defRPr/>
            </a:pPr>
            <a:r>
              <a:rPr lang="en-GB" dirty="0">
                <a:latin typeface="Arial"/>
                <a:ea typeface="ＭＳ Ｐゴシック" charset="0"/>
                <a:cs typeface="Arial"/>
              </a:rPr>
              <a:t>ECMWF forecasts (D+42) for the storm </a:t>
            </a:r>
            <a:r>
              <a:rPr lang="en-GB" dirty="0" err="1">
                <a:latin typeface="Arial"/>
                <a:ea typeface="ＭＳ Ｐゴシック" charset="0"/>
                <a:cs typeface="Arial"/>
              </a:rPr>
              <a:t>Lothar</a:t>
            </a:r>
            <a:endParaRPr lang="en-GB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995363" y="2220913"/>
            <a:ext cx="6378575" cy="42624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s-ES" altLang="en-US" sz="1800">
              <a:cs typeface="Arial" pitchFamily="34" charset="0"/>
            </a:endParaRPr>
          </a:p>
        </p:txBody>
      </p:sp>
      <p:grpSp>
        <p:nvGrpSpPr>
          <p:cNvPr id="48133" name="Group 17"/>
          <p:cNvGrpSpPr>
            <a:grpSpLocks/>
          </p:cNvGrpSpPr>
          <p:nvPr/>
        </p:nvGrpSpPr>
        <p:grpSpPr bwMode="auto">
          <a:xfrm>
            <a:off x="7626350" y="1851025"/>
            <a:ext cx="1354138" cy="4302125"/>
            <a:chOff x="4804" y="1139"/>
            <a:chExt cx="853" cy="2648"/>
          </a:xfrm>
        </p:grpSpPr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4804" y="1139"/>
              <a:ext cx="8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accent1"/>
                </a:buClr>
                <a:defRPr/>
              </a:pPr>
              <a:r>
                <a:rPr lang="en-GB" dirty="0" smtClean="0">
                  <a:latin typeface="Arial"/>
                  <a:cs typeface="Arial"/>
                </a:rPr>
                <a:t>Misses</a:t>
              </a: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H="1">
              <a:off x="5103" y="1375"/>
              <a:ext cx="165" cy="3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flipH="1">
              <a:off x="5134" y="1397"/>
              <a:ext cx="152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 flipH="1">
              <a:off x="5119" y="1376"/>
              <a:ext cx="180" cy="13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H="1">
              <a:off x="5134" y="1389"/>
              <a:ext cx="186" cy="185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H="1">
              <a:off x="5119" y="1383"/>
              <a:ext cx="224" cy="24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2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3200"/>
              </a:lnSpc>
            </a:pPr>
            <a:r>
              <a:rPr lang="en-GB" altLang="en-US" smtClean="0">
                <a:ea typeface="ＭＳ Ｐゴシック" pitchFamily="34" charset="-128"/>
                <a:cs typeface="Arial" pitchFamily="34" charset="0"/>
              </a:rPr>
              <a:t>How many members: ensemble size </a:t>
            </a:r>
          </a:p>
        </p:txBody>
      </p:sp>
      <p:pic>
        <p:nvPicPr>
          <p:cNvPr id="50178" name="Picture 2" descr="TPfig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1322388"/>
            <a:ext cx="71723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85725" y="801688"/>
            <a:ext cx="8970963" cy="80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3200"/>
              </a:lnSpc>
              <a:spcBef>
                <a:spcPts val="400"/>
              </a:spcBef>
              <a:spcAft>
                <a:spcPts val="200"/>
              </a:spcAft>
              <a:buClr>
                <a:schemeClr val="tx1"/>
              </a:buClr>
              <a:defRPr/>
            </a:pPr>
            <a:r>
              <a:rPr lang="en-GB" dirty="0">
                <a:latin typeface="Arial"/>
                <a:ea typeface="ＭＳ Ｐゴシック" charset="0"/>
                <a:cs typeface="Arial"/>
              </a:rPr>
              <a:t>ECMWF forecasts (D+42) for the storm </a:t>
            </a:r>
            <a:r>
              <a:rPr lang="en-GB" dirty="0" err="1">
                <a:latin typeface="Arial"/>
                <a:ea typeface="ＭＳ Ｐゴシック" charset="0"/>
                <a:cs typeface="Arial"/>
              </a:rPr>
              <a:t>Lothar</a:t>
            </a:r>
            <a:endParaRPr lang="en-GB" dirty="0"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50180" name="Group 17"/>
          <p:cNvGrpSpPr>
            <a:grpSpLocks/>
          </p:cNvGrpSpPr>
          <p:nvPr/>
        </p:nvGrpSpPr>
        <p:grpSpPr bwMode="auto">
          <a:xfrm>
            <a:off x="7626350" y="1851025"/>
            <a:ext cx="1354138" cy="4302125"/>
            <a:chOff x="4804" y="1139"/>
            <a:chExt cx="853" cy="2648"/>
          </a:xfrm>
        </p:grpSpPr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4804" y="1139"/>
              <a:ext cx="8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accent1"/>
                </a:buClr>
                <a:defRPr/>
              </a:pPr>
              <a:r>
                <a:rPr lang="en-GB" dirty="0" smtClean="0">
                  <a:latin typeface="Arial"/>
                  <a:cs typeface="Arial"/>
                </a:rPr>
                <a:t>Misses</a:t>
              </a: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H="1">
              <a:off x="5103" y="1375"/>
              <a:ext cx="165" cy="3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flipH="1">
              <a:off x="5134" y="1397"/>
              <a:ext cx="152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 flipH="1">
              <a:off x="5119" y="1376"/>
              <a:ext cx="180" cy="13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H="1">
              <a:off x="5134" y="1389"/>
              <a:ext cx="186" cy="185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H="1">
              <a:off x="5119" y="1383"/>
              <a:ext cx="224" cy="24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  <p:grpSp>
        <p:nvGrpSpPr>
          <p:cNvPr id="50181" name="Group 7"/>
          <p:cNvGrpSpPr>
            <a:grpSpLocks/>
          </p:cNvGrpSpPr>
          <p:nvPr/>
        </p:nvGrpSpPr>
        <p:grpSpPr bwMode="auto">
          <a:xfrm>
            <a:off x="1008063" y="2266950"/>
            <a:ext cx="4945062" cy="4097338"/>
            <a:chOff x="650" y="1479"/>
            <a:chExt cx="3115" cy="2522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088" y="1479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" name="Oval 9"/>
            <p:cNvSpPr>
              <a:spLocks noChangeArrowheads="1"/>
            </p:cNvSpPr>
            <p:nvPr/>
          </p:nvSpPr>
          <p:spPr bwMode="auto">
            <a:xfrm>
              <a:off x="2439" y="1974"/>
              <a:ext cx="441" cy="406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" name="Oval 10"/>
            <p:cNvSpPr>
              <a:spLocks noChangeArrowheads="1"/>
            </p:cNvSpPr>
            <p:nvPr/>
          </p:nvSpPr>
          <p:spPr bwMode="auto">
            <a:xfrm>
              <a:off x="650" y="1981"/>
              <a:ext cx="441" cy="406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" name="Oval 11"/>
            <p:cNvSpPr>
              <a:spLocks noChangeArrowheads="1"/>
            </p:cNvSpPr>
            <p:nvPr/>
          </p:nvSpPr>
          <p:spPr bwMode="auto">
            <a:xfrm>
              <a:off x="3324" y="2549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" name="Oval 12"/>
            <p:cNvSpPr>
              <a:spLocks noChangeArrowheads="1"/>
            </p:cNvSpPr>
            <p:nvPr/>
          </p:nvSpPr>
          <p:spPr bwMode="auto">
            <a:xfrm>
              <a:off x="1533" y="3047"/>
              <a:ext cx="441" cy="406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2439" y="3061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" name="Oval 14"/>
            <p:cNvSpPr>
              <a:spLocks noChangeArrowheads="1"/>
            </p:cNvSpPr>
            <p:nvPr/>
          </p:nvSpPr>
          <p:spPr bwMode="auto">
            <a:xfrm>
              <a:off x="664" y="3580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1" name="Oval 15"/>
            <p:cNvSpPr>
              <a:spLocks noChangeArrowheads="1"/>
            </p:cNvSpPr>
            <p:nvPr/>
          </p:nvSpPr>
          <p:spPr bwMode="auto">
            <a:xfrm>
              <a:off x="2439" y="3588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1567" y="3573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2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3200"/>
              </a:lnSpc>
            </a:pPr>
            <a:r>
              <a:rPr lang="en-GB" altLang="en-US" smtClean="0">
                <a:ea typeface="ＭＳ Ｐゴシック" pitchFamily="34" charset="-128"/>
                <a:cs typeface="Arial" pitchFamily="34" charset="0"/>
              </a:rPr>
              <a:t>How many members: ensemble size </a:t>
            </a:r>
          </a:p>
        </p:txBody>
      </p:sp>
      <p:pic>
        <p:nvPicPr>
          <p:cNvPr id="52226" name="Picture 2" descr="TPfig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1322388"/>
            <a:ext cx="71723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85725" y="801688"/>
            <a:ext cx="8970963" cy="80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3200"/>
              </a:lnSpc>
              <a:spcBef>
                <a:spcPts val="400"/>
              </a:spcBef>
              <a:spcAft>
                <a:spcPts val="200"/>
              </a:spcAft>
              <a:buClr>
                <a:schemeClr val="tx1"/>
              </a:buClr>
              <a:defRPr/>
            </a:pPr>
            <a:r>
              <a:rPr lang="en-GB" dirty="0">
                <a:latin typeface="Arial"/>
                <a:ea typeface="ＭＳ Ｐゴシック" charset="0"/>
                <a:cs typeface="Arial"/>
              </a:rPr>
              <a:t>ECMWF forecasts (D+42) for the storm </a:t>
            </a:r>
            <a:r>
              <a:rPr lang="en-GB" dirty="0" err="1">
                <a:latin typeface="Arial"/>
                <a:ea typeface="ＭＳ Ｐゴシック" charset="0"/>
                <a:cs typeface="Arial"/>
              </a:rPr>
              <a:t>Lothar</a:t>
            </a:r>
            <a:endParaRPr lang="en-GB" dirty="0"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52228" name="Group 17"/>
          <p:cNvGrpSpPr>
            <a:grpSpLocks/>
          </p:cNvGrpSpPr>
          <p:nvPr/>
        </p:nvGrpSpPr>
        <p:grpSpPr bwMode="auto">
          <a:xfrm>
            <a:off x="7626350" y="1851025"/>
            <a:ext cx="1354138" cy="4302125"/>
            <a:chOff x="4804" y="1139"/>
            <a:chExt cx="853" cy="2648"/>
          </a:xfrm>
        </p:grpSpPr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4804" y="1139"/>
              <a:ext cx="8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accent1"/>
                </a:buClr>
                <a:defRPr/>
              </a:pPr>
              <a:r>
                <a:rPr lang="en-GB" dirty="0" smtClean="0">
                  <a:latin typeface="Arial"/>
                  <a:cs typeface="Arial"/>
                </a:rPr>
                <a:t>Misses</a:t>
              </a: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H="1">
              <a:off x="5103" y="1375"/>
              <a:ext cx="165" cy="3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flipH="1">
              <a:off x="5134" y="1397"/>
              <a:ext cx="152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 flipH="1">
              <a:off x="5119" y="1376"/>
              <a:ext cx="180" cy="13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H="1">
              <a:off x="5134" y="1389"/>
              <a:ext cx="186" cy="185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H="1">
              <a:off x="5119" y="1383"/>
              <a:ext cx="224" cy="24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  <p:grpSp>
        <p:nvGrpSpPr>
          <p:cNvPr id="52229" name="Group 7"/>
          <p:cNvGrpSpPr>
            <a:grpSpLocks/>
          </p:cNvGrpSpPr>
          <p:nvPr/>
        </p:nvGrpSpPr>
        <p:grpSpPr bwMode="auto">
          <a:xfrm>
            <a:off x="1008063" y="2266950"/>
            <a:ext cx="4945062" cy="4097338"/>
            <a:chOff x="650" y="1479"/>
            <a:chExt cx="3115" cy="2522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088" y="1479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" name="Oval 9"/>
            <p:cNvSpPr>
              <a:spLocks noChangeArrowheads="1"/>
            </p:cNvSpPr>
            <p:nvPr/>
          </p:nvSpPr>
          <p:spPr bwMode="auto">
            <a:xfrm>
              <a:off x="2439" y="1974"/>
              <a:ext cx="441" cy="406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" name="Oval 10"/>
            <p:cNvSpPr>
              <a:spLocks noChangeArrowheads="1"/>
            </p:cNvSpPr>
            <p:nvPr/>
          </p:nvSpPr>
          <p:spPr bwMode="auto">
            <a:xfrm>
              <a:off x="650" y="1981"/>
              <a:ext cx="441" cy="406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" name="Oval 11"/>
            <p:cNvSpPr>
              <a:spLocks noChangeArrowheads="1"/>
            </p:cNvSpPr>
            <p:nvPr/>
          </p:nvSpPr>
          <p:spPr bwMode="auto">
            <a:xfrm>
              <a:off x="3324" y="2549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" name="Oval 12"/>
            <p:cNvSpPr>
              <a:spLocks noChangeArrowheads="1"/>
            </p:cNvSpPr>
            <p:nvPr/>
          </p:nvSpPr>
          <p:spPr bwMode="auto">
            <a:xfrm>
              <a:off x="1533" y="3047"/>
              <a:ext cx="441" cy="406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2439" y="3061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" name="Oval 14"/>
            <p:cNvSpPr>
              <a:spLocks noChangeArrowheads="1"/>
            </p:cNvSpPr>
            <p:nvPr/>
          </p:nvSpPr>
          <p:spPr bwMode="auto">
            <a:xfrm>
              <a:off x="664" y="3580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1" name="Oval 15"/>
            <p:cNvSpPr>
              <a:spLocks noChangeArrowheads="1"/>
            </p:cNvSpPr>
            <p:nvPr/>
          </p:nvSpPr>
          <p:spPr bwMode="auto">
            <a:xfrm>
              <a:off x="2439" y="3588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1567" y="3573"/>
              <a:ext cx="441" cy="413"/>
            </a:xfrm>
            <a:prstGeom prst="ellips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/>
                <a:ea typeface="ＭＳ Ｐゴシック" charset="0"/>
                <a:cs typeface="Arial"/>
              </a:endParaRPr>
            </a:p>
          </p:txBody>
        </p:sp>
      </p:grpSp>
      <p:sp>
        <p:nvSpPr>
          <p:cNvPr id="33" name="Text Box 24"/>
          <p:cNvSpPr txBox="1">
            <a:spLocks noChangeArrowheads="1"/>
          </p:cNvSpPr>
          <p:nvPr/>
        </p:nvSpPr>
        <p:spPr bwMode="auto">
          <a:xfrm>
            <a:off x="4611688" y="1504950"/>
            <a:ext cx="4443412" cy="160813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GB" dirty="0" smtClean="0">
                <a:solidFill>
                  <a:srgbClr val="FFFFFF"/>
                </a:solidFill>
                <a:latin typeface="Arial"/>
                <a:cs typeface="Arial"/>
              </a:rPr>
              <a:t>With a large enough ensemble size, the very rare event can be forecast with a probability of 9/50, i.e. ~20%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lnSpc>
                <a:spcPts val="3200"/>
              </a:lnSpc>
              <a:defRPr/>
            </a:pPr>
            <a:r>
              <a:rPr lang="en-US" dirty="0"/>
              <a:t>ENSO ensemble predictions</a:t>
            </a:r>
          </a:p>
        </p:txBody>
      </p:sp>
      <p:pic>
        <p:nvPicPr>
          <p:cNvPr id="58370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565275"/>
            <a:ext cx="6048375" cy="509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3" descr="ind_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" t="13765" r="5338" b="7375"/>
          <a:stretch>
            <a:fillRect/>
          </a:stretch>
        </p:blipFill>
        <p:spPr bwMode="auto">
          <a:xfrm>
            <a:off x="182563" y="954088"/>
            <a:ext cx="1550987" cy="971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2916238" y="5022850"/>
            <a:ext cx="719137" cy="609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>
              <a:solidFill>
                <a:schemeClr val="tx2">
                  <a:lumMod val="20000"/>
                  <a:lumOff val="80000"/>
                </a:schemeClr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76802" name="1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  <a:cs typeface="Arial" pitchFamily="34" charset="0"/>
              </a:rPr>
              <a:t>Bias correction/downscaling</a:t>
            </a:r>
          </a:p>
        </p:txBody>
      </p:sp>
      <p:sp>
        <p:nvSpPr>
          <p:cNvPr id="82946" name="CuadroTexto 34"/>
          <p:cNvSpPr txBox="1">
            <a:spLocks noChangeArrowheads="1"/>
          </p:cNvSpPr>
          <p:nvPr/>
        </p:nvSpPr>
        <p:spPr bwMode="auto">
          <a:xfrm>
            <a:off x="250825" y="985838"/>
            <a:ext cx="86423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Arial" charset="0"/>
              </a:rPr>
              <a:t>Perfect prognosis </a:t>
            </a:r>
            <a:r>
              <a:rPr lang="en-GB" dirty="0" smtClean="0">
                <a:cs typeface="Arial" charset="0"/>
              </a:rPr>
              <a:t>approach:</a:t>
            </a:r>
          </a:p>
          <a:p>
            <a:pPr marL="342900" indent="-342900" eaLnBrk="1" hangingPunct="1">
              <a:buFont typeface="Arial"/>
              <a:buChar char="•"/>
              <a:defRPr/>
            </a:pPr>
            <a:r>
              <a:rPr lang="en-GB" dirty="0"/>
              <a:t>I</a:t>
            </a:r>
            <a:r>
              <a:rPr lang="en-GB" dirty="0" smtClean="0"/>
              <a:t>n the training phase the statistical model is calibrated using observational data for both the predictands and predictors (e.g. reanalysis data)</a:t>
            </a:r>
          </a:p>
          <a:p>
            <a:pPr marL="342900" indent="-342900" eaLnBrk="1" hangingPunct="1">
              <a:buFont typeface="Arial"/>
              <a:buChar char="•"/>
              <a:defRPr/>
            </a:pPr>
            <a:r>
              <a:rPr lang="en-GB" dirty="0"/>
              <a:t>T</a:t>
            </a:r>
            <a:r>
              <a:rPr lang="en-GB" dirty="0" smtClean="0"/>
              <a:t>ypical techniques: transfer functions, </a:t>
            </a:r>
            <a:r>
              <a:rPr lang="en-GB" dirty="0" err="1" smtClean="0"/>
              <a:t>analogs</a:t>
            </a:r>
            <a:r>
              <a:rPr lang="en-GB" dirty="0" smtClean="0"/>
              <a:t>, weather typing, weather generators, etc.</a:t>
            </a:r>
            <a:r>
              <a:rPr lang="en-GB" dirty="0"/>
              <a:t> </a:t>
            </a:r>
            <a:r>
              <a:rPr lang="en-GB" dirty="0" smtClean="0"/>
              <a:t>(</a:t>
            </a:r>
            <a:r>
              <a:rPr lang="en-GB" dirty="0" err="1" smtClean="0"/>
              <a:t>Maraun</a:t>
            </a:r>
            <a:r>
              <a:rPr lang="en-GB" dirty="0" smtClean="0"/>
              <a:t> et al. 2010)</a:t>
            </a:r>
          </a:p>
        </p:txBody>
      </p:sp>
      <p:sp>
        <p:nvSpPr>
          <p:cNvPr id="76804" name="CuadroTexto 35"/>
          <p:cNvSpPr txBox="1">
            <a:spLocks noChangeArrowheads="1"/>
          </p:cNvSpPr>
          <p:nvPr/>
        </p:nvSpPr>
        <p:spPr bwMode="auto">
          <a:xfrm>
            <a:off x="107950" y="6678613"/>
            <a:ext cx="5329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800">
                <a:cs typeface="Arial" pitchFamily="34" charset="0"/>
              </a:rPr>
              <a:t>Source: José M. Gutiérrez, University of Cantabria</a:t>
            </a:r>
          </a:p>
        </p:txBody>
      </p:sp>
      <p:grpSp>
        <p:nvGrpSpPr>
          <p:cNvPr id="76805" name="Group 33"/>
          <p:cNvGrpSpPr>
            <a:grpSpLocks/>
          </p:cNvGrpSpPr>
          <p:nvPr/>
        </p:nvGrpSpPr>
        <p:grpSpPr bwMode="auto">
          <a:xfrm>
            <a:off x="395288" y="3589338"/>
            <a:ext cx="7988300" cy="2947987"/>
            <a:chOff x="613" y="2141"/>
            <a:chExt cx="5032" cy="1857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>
              <a:off x="3141" y="2800"/>
              <a:ext cx="965" cy="706"/>
            </a:xfrm>
            <a:prstGeom prst="rightArrow">
              <a:avLst>
                <a:gd name="adj1" fmla="val 49861"/>
                <a:gd name="adj2" fmla="val 46600"/>
              </a:avLst>
            </a:prstGeom>
            <a:solidFill>
              <a:srgbClr val="B6DB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106" y="2953"/>
              <a:ext cx="453" cy="38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>
                <a:solidFill>
                  <a:schemeClr val="tx2">
                    <a:lumMod val="20000"/>
                    <a:lumOff val="80000"/>
                  </a:schemeClr>
                </a:solidFill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2246" y="3089"/>
              <a:ext cx="355" cy="33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3972" y="2656"/>
              <a:ext cx="1019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/>
            <a:p>
              <a:pPr defTabSz="762000" eaLnBrk="0" hangingPunct="0">
                <a:defRPr/>
              </a:pPr>
              <a:r>
                <a:rPr lang="en-GB" sz="1200" b="1" i="1">
                  <a:latin typeface="Arial"/>
                  <a:ea typeface="ＭＳ Ｐゴシック" charset="0"/>
                  <a:cs typeface="Arial"/>
                </a:rPr>
                <a:t>Precipitation</a:t>
              </a:r>
              <a:br>
                <a:rPr lang="en-GB" sz="1200" b="1" i="1">
                  <a:latin typeface="Arial"/>
                  <a:ea typeface="ＭＳ Ｐゴシック" charset="0"/>
                  <a:cs typeface="Arial"/>
                </a:rPr>
              </a:br>
              <a:r>
                <a:rPr lang="en-GB" sz="1200" b="1" i="1">
                  <a:latin typeface="Arial"/>
                  <a:ea typeface="ＭＳ Ｐゴシック" charset="0"/>
                  <a:cs typeface="Arial"/>
                </a:rPr>
                <a:t>Temperature</a:t>
              </a: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1656" y="2574"/>
              <a:ext cx="1965" cy="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/>
            <a:p>
              <a:pPr defTabSz="762000" eaLnBrk="0" hangingPunct="0">
                <a:defRPr/>
              </a:pPr>
              <a:r>
                <a:rPr lang="en-GB">
                  <a:latin typeface="Arial"/>
                  <a:ea typeface="ＭＳ Ｐゴシック" charset="0"/>
                  <a:cs typeface="Arial"/>
                </a:rPr>
                <a:t>(</a:t>
              </a:r>
              <a:r>
                <a:rPr lang="en-GB" sz="1400" b="1">
                  <a:latin typeface="Arial"/>
                  <a:ea typeface="ＭＳ Ｐゴシック" charset="0"/>
                  <a:cs typeface="Arial"/>
                </a:rPr>
                <a:t>SLP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, </a:t>
              </a:r>
              <a:r>
                <a:rPr lang="en-GB" sz="1400" b="1">
                  <a:latin typeface="Arial"/>
                  <a:ea typeface="ＭＳ Ｐゴシック" charset="0"/>
                  <a:cs typeface="Arial"/>
                </a:rPr>
                <a:t>T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(</a:t>
              </a:r>
              <a:r>
                <a:rPr lang="en-GB" sz="1000">
                  <a:latin typeface="Arial"/>
                  <a:ea typeface="ＭＳ Ｐゴシック" charset="0"/>
                  <a:cs typeface="Arial"/>
                </a:rPr>
                <a:t>850 hPa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); </a:t>
              </a:r>
            </a:p>
            <a:p>
              <a:pPr defTabSz="762000" eaLnBrk="0" hangingPunct="0">
                <a:defRPr/>
              </a:pPr>
              <a:r>
                <a:rPr lang="en-GB" sz="1400">
                  <a:latin typeface="Arial"/>
                  <a:ea typeface="ＭＳ Ｐゴシック" charset="0"/>
                  <a:cs typeface="Arial"/>
                </a:rPr>
                <a:t>  </a:t>
              </a:r>
              <a:r>
                <a:rPr lang="en-GB" sz="1400" b="1">
                  <a:latin typeface="Arial"/>
                  <a:ea typeface="ＭＳ Ｐゴシック" charset="0"/>
                  <a:cs typeface="Arial"/>
                </a:rPr>
                <a:t>T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(</a:t>
              </a:r>
              <a:r>
                <a:rPr lang="en-GB" sz="1000">
                  <a:latin typeface="Arial"/>
                  <a:ea typeface="ＭＳ Ｐゴシック" charset="0"/>
                  <a:cs typeface="Arial"/>
                </a:rPr>
                <a:t>700 hPa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),..., </a:t>
              </a:r>
              <a:r>
                <a:rPr lang="en-GB" sz="1400" b="1">
                  <a:latin typeface="Arial"/>
                  <a:ea typeface="ＭＳ Ｐゴシック" charset="0"/>
                  <a:cs typeface="Arial"/>
                </a:rPr>
                <a:t>Z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(</a:t>
              </a:r>
              <a:r>
                <a:rPr lang="en-GB" sz="1000">
                  <a:latin typeface="Arial"/>
                  <a:ea typeface="ＭＳ Ｐゴシック" charset="0"/>
                  <a:cs typeface="Arial"/>
                </a:rPr>
                <a:t>500 mb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)</a:t>
              </a:r>
              <a:r>
                <a:rPr lang="en-GB">
                  <a:latin typeface="Arial"/>
                  <a:ea typeface="ＭＳ Ｐゴシック" charset="0"/>
                  <a:cs typeface="Arial"/>
                </a:rPr>
                <a:t>)</a:t>
              </a:r>
            </a:p>
            <a:p>
              <a:pPr defTabSz="762000" eaLnBrk="0" hangingPunct="0">
                <a:defRPr/>
              </a:pPr>
              <a:r>
                <a:rPr lang="en-GB" sz="1600">
                  <a:latin typeface="Arial"/>
                  <a:ea typeface="ＭＳ Ｐゴシック" charset="0"/>
                  <a:cs typeface="Arial"/>
                </a:rPr>
                <a:t> </a:t>
              </a:r>
              <a:br>
                <a:rPr lang="en-GB" sz="1600">
                  <a:latin typeface="Arial"/>
                  <a:ea typeface="ＭＳ Ｐゴシック" charset="0"/>
                  <a:cs typeface="Arial"/>
                </a:rPr>
              </a:br>
              <a:r>
                <a:rPr lang="en-GB" sz="1600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	    </a:t>
              </a:r>
              <a:r>
                <a:rPr lang="en-GB" sz="2400" b="1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X</a:t>
              </a:r>
              <a:r>
                <a:rPr lang="en-GB" sz="2800" baseline="-25000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n</a:t>
              </a:r>
              <a:endParaRPr lang="en-GB" sz="2800">
                <a:solidFill>
                  <a:schemeClr val="bg1"/>
                </a:solidFill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" name="AutoShape 14"/>
            <p:cNvSpPr>
              <a:spLocks/>
            </p:cNvSpPr>
            <p:nvPr/>
          </p:nvSpPr>
          <p:spPr bwMode="auto">
            <a:xfrm>
              <a:off x="2978" y="2573"/>
              <a:ext cx="45" cy="768"/>
            </a:xfrm>
            <a:prstGeom prst="rightBrace">
              <a:avLst>
                <a:gd name="adj1" fmla="val 142222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3108" y="2981"/>
              <a:ext cx="1146" cy="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GB" altLang="en-US" sz="1200" b="1">
                  <a:solidFill>
                    <a:schemeClr val="bg1"/>
                  </a:solidFill>
                  <a:cs typeface="Arial" pitchFamily="34" charset="0"/>
                </a:rPr>
                <a:t>Regres, Analogs, …</a:t>
              </a:r>
            </a:p>
            <a:p>
              <a:r>
                <a:rPr lang="en-GB" altLang="en-US" sz="1800" b="1" i="1">
                  <a:solidFill>
                    <a:schemeClr val="bg1"/>
                  </a:solidFill>
                  <a:cs typeface="Arial" pitchFamily="34" charset="0"/>
                </a:rPr>
                <a:t>Y</a:t>
              </a:r>
              <a:r>
                <a:rPr lang="en-GB" altLang="en-US" sz="1800" b="1" i="1" baseline="-25000">
                  <a:solidFill>
                    <a:schemeClr val="bg1"/>
                  </a:solidFill>
                  <a:cs typeface="Arial" pitchFamily="34" charset="0"/>
                </a:rPr>
                <a:t>n</a:t>
              </a:r>
              <a:r>
                <a:rPr lang="en-GB" altLang="en-US" sz="1600" b="1" i="1">
                  <a:solidFill>
                    <a:schemeClr val="bg1"/>
                  </a:solidFill>
                  <a:cs typeface="Arial" pitchFamily="34" charset="0"/>
                </a:rPr>
                <a:t> = </a:t>
              </a:r>
              <a:r>
                <a:rPr lang="en-GB" altLang="en-US" sz="1800" b="1" i="1">
                  <a:solidFill>
                    <a:schemeClr val="bg1"/>
                  </a:solidFill>
                  <a:cs typeface="Arial" pitchFamily="34" charset="0"/>
                </a:rPr>
                <a:t>W</a:t>
              </a:r>
              <a:r>
                <a:rPr lang="en-GB" altLang="en-US" sz="1800" b="1" i="1" baseline="30000">
                  <a:solidFill>
                    <a:schemeClr val="bg1"/>
                  </a:solidFill>
                  <a:cs typeface="Arial" pitchFamily="34" charset="0"/>
                </a:rPr>
                <a:t>T</a:t>
              </a:r>
              <a:r>
                <a:rPr lang="en-GB" altLang="en-US" sz="1600" b="1" i="1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GB" altLang="en-US" sz="1800" b="1" i="1">
                  <a:solidFill>
                    <a:schemeClr val="bg1"/>
                  </a:solidFill>
                  <a:cs typeface="Arial" pitchFamily="34" charset="0"/>
                </a:rPr>
                <a:t>X</a:t>
              </a:r>
              <a:r>
                <a:rPr lang="en-GB" altLang="en-US" sz="1800" b="1" i="1" baseline="-25000">
                  <a:solidFill>
                    <a:schemeClr val="bg1"/>
                  </a:solidFill>
                  <a:cs typeface="Arial" pitchFamily="34" charset="0"/>
                </a:rPr>
                <a:t>n</a:t>
              </a:r>
              <a:endParaRPr lang="en-GB" altLang="en-US" sz="1600" i="1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114" y="2953"/>
              <a:ext cx="432" cy="289"/>
            </a:xfrm>
            <a:prstGeom prst="rect">
              <a:avLst/>
            </a:prstGeom>
            <a:solidFill>
              <a:srgbClr val="B6DB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/>
            <a:p>
              <a:pPr algn="ctr" defTabSz="762000" eaLnBrk="0" hangingPunct="0">
                <a:defRPr/>
              </a:pPr>
              <a:r>
                <a:rPr lang="en-GB" sz="2400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Y</a:t>
              </a:r>
              <a:r>
                <a:rPr lang="en-GB" sz="2800" baseline="-25000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n</a:t>
              </a:r>
              <a:endParaRPr lang="en-GB" sz="2000" b="1" i="1">
                <a:solidFill>
                  <a:schemeClr val="bg1"/>
                </a:solidFill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1590" y="2336"/>
              <a:ext cx="87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800" b="1" i="1" smtClean="0">
                  <a:solidFill>
                    <a:srgbClr val="000099"/>
                  </a:solidFill>
                  <a:latin typeface="Arial"/>
                  <a:cs typeface="Arial"/>
                </a:rPr>
                <a:t>Predictors</a:t>
              </a:r>
            </a:p>
          </p:txBody>
        </p:sp>
        <p:sp>
          <p:nvSpPr>
            <p:cNvPr id="16" name="Text Box 18"/>
            <p:cNvSpPr txBox="1">
              <a:spLocks noChangeArrowheads="1"/>
            </p:cNvSpPr>
            <p:nvPr/>
          </p:nvSpPr>
          <p:spPr bwMode="auto">
            <a:xfrm>
              <a:off x="4662" y="2336"/>
              <a:ext cx="98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800" b="1" i="1" smtClean="0">
                  <a:solidFill>
                    <a:srgbClr val="000099"/>
                  </a:solidFill>
                  <a:latin typeface="Arial"/>
                  <a:cs typeface="Arial"/>
                </a:rPr>
                <a:t>Predictands</a:t>
              </a:r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>
              <a:off x="3071" y="2336"/>
              <a:ext cx="104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800" b="1" i="1" smtClean="0">
                  <a:solidFill>
                    <a:srgbClr val="000099"/>
                  </a:solidFill>
                  <a:latin typeface="Arial"/>
                  <a:cs typeface="Arial"/>
                </a:rPr>
                <a:t>Downscaling </a:t>
              </a:r>
            </a:p>
            <a:p>
              <a:pPr algn="ctr" eaLnBrk="0" hangingPunct="0">
                <a:defRPr/>
              </a:pPr>
              <a:r>
                <a:rPr lang="en-GB" sz="1800" b="1" i="1" smtClean="0">
                  <a:solidFill>
                    <a:srgbClr val="000099"/>
                  </a:solidFill>
                  <a:latin typeface="Arial"/>
                  <a:cs typeface="Arial"/>
                </a:rPr>
                <a:t>Model</a:t>
              </a:r>
            </a:p>
          </p:txBody>
        </p:sp>
        <p:pic>
          <p:nvPicPr>
            <p:cNvPr id="76818" name="Picture 2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4" y="2654"/>
              <a:ext cx="792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819" name="Picture 2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3280"/>
              <a:ext cx="792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 Box 30"/>
            <p:cNvSpPr txBox="1">
              <a:spLocks noChangeArrowheads="1"/>
            </p:cNvSpPr>
            <p:nvPr/>
          </p:nvSpPr>
          <p:spPr bwMode="auto">
            <a:xfrm>
              <a:off x="777" y="3048"/>
              <a:ext cx="785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400" b="1" i="1" smtClean="0">
                  <a:latin typeface="Arial"/>
                  <a:cs typeface="Arial"/>
                </a:rPr>
                <a:t>Global zone</a:t>
              </a:r>
            </a:p>
          </p:txBody>
        </p:sp>
        <p:sp>
          <p:nvSpPr>
            <p:cNvPr id="22" name="Text Box 31"/>
            <p:cNvSpPr txBox="1">
              <a:spLocks noChangeArrowheads="1"/>
            </p:cNvSpPr>
            <p:nvPr/>
          </p:nvSpPr>
          <p:spPr bwMode="auto">
            <a:xfrm>
              <a:off x="804" y="3804"/>
              <a:ext cx="72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400" b="1" i="1" smtClean="0">
                  <a:latin typeface="Arial"/>
                  <a:cs typeface="Arial"/>
                </a:rPr>
                <a:t>Local zone</a:t>
              </a:r>
            </a:p>
          </p:txBody>
        </p:sp>
        <p:pic>
          <p:nvPicPr>
            <p:cNvPr id="76822" name="Picture 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" y="2141"/>
              <a:ext cx="1014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Rectángulo 1"/>
          <p:cNvSpPr>
            <a:spLocks noChangeArrowheads="1"/>
          </p:cNvSpPr>
          <p:nvPr/>
        </p:nvSpPr>
        <p:spPr bwMode="auto">
          <a:xfrm>
            <a:off x="250825" y="3438525"/>
            <a:ext cx="8497888" cy="31670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GB">
              <a:solidFill>
                <a:schemeClr val="lt1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12" y="917674"/>
            <a:ext cx="2667654" cy="188598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 sciences modelling: </a:t>
            </a:r>
            <a:br>
              <a:rPr lang="en-US" dirty="0" smtClean="0"/>
            </a:br>
            <a:r>
              <a:rPr lang="en-US" dirty="0" smtClean="0"/>
              <a:t>climate and air quality modelling</a:t>
            </a:r>
            <a:endParaRPr lang="en-US" dirty="0"/>
          </a:p>
        </p:txBody>
      </p:sp>
      <p:pic>
        <p:nvPicPr>
          <p:cNvPr id="8" name="Picture 2" descr="http://celebrating200years.noaa.gov/breakthroughs/climate_model/AtmosphericModelSchematic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7"/>
          <a:stretch/>
        </p:blipFill>
        <p:spPr bwMode="auto">
          <a:xfrm>
            <a:off x="2755166" y="1416890"/>
            <a:ext cx="4048392" cy="389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129707"/>
            <a:ext cx="3810000" cy="2857500"/>
          </a:xfrm>
          <a:prstGeom prst="rect">
            <a:avLst/>
          </a:prstGeom>
        </p:spPr>
      </p:pic>
      <p:sp>
        <p:nvSpPr>
          <p:cNvPr id="7" name="Flecha izquierda y derecha 5"/>
          <p:cNvSpPr/>
          <p:nvPr/>
        </p:nvSpPr>
        <p:spPr>
          <a:xfrm rot="2326862">
            <a:off x="-457304" y="4796096"/>
            <a:ext cx="5170578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smtClean="0">
                <a:solidFill>
                  <a:schemeClr val="accent1"/>
                </a:solidFill>
              </a:rPr>
              <a:t>Towards modelling the Earth system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 rot="2129440">
            <a:off x="107772" y="3120217"/>
            <a:ext cx="721761" cy="122413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695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endParaRPr lang="es-ES" dirty="0"/>
          </a:p>
        </p:txBody>
      </p:sp>
      <p:sp>
        <p:nvSpPr>
          <p:cNvPr id="17411" name="7 Rectángulo"/>
          <p:cNvSpPr>
            <a:spLocks noChangeArrowheads="1"/>
          </p:cNvSpPr>
          <p:nvPr/>
        </p:nvSpPr>
        <p:spPr bwMode="auto">
          <a:xfrm>
            <a:off x="4464050" y="1052513"/>
            <a:ext cx="4751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Multi-scale models from </a:t>
            </a:r>
          </a:p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global to local scales</a:t>
            </a:r>
          </a:p>
        </p:txBody>
      </p:sp>
      <p:pic>
        <p:nvPicPr>
          <p:cNvPr id="17412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2206625"/>
            <a:ext cx="4248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06500"/>
            <a:ext cx="4221162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223177" y="4897468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err="1">
                <a:solidFill>
                  <a:schemeClr val="accent1"/>
                </a:solidFill>
              </a:rPr>
              <a:t>Multiscale</a:t>
            </a:r>
            <a:r>
              <a:rPr lang="en-GB" dirty="0">
                <a:solidFill>
                  <a:schemeClr val="accent1"/>
                </a:solidFill>
              </a:rPr>
              <a:t> Models from Global to Local Scales</a:t>
            </a:r>
          </a:p>
        </p:txBody>
      </p:sp>
    </p:spTree>
    <p:extLst>
      <p:ext uri="{BB962C8B-B14F-4D97-AF65-F5344CB8AC3E}">
        <p14:creationId xmlns:p14="http://schemas.microsoft.com/office/powerpoint/2010/main" val="26580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23 Conector recto"/>
          <p:cNvCxnSpPr/>
          <p:nvPr/>
        </p:nvCxnSpPr>
        <p:spPr>
          <a:xfrm flipH="1" flipV="1">
            <a:off x="2112963" y="1205706"/>
            <a:ext cx="10765" cy="3960440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Temporal </a:t>
            </a:r>
            <a:r>
              <a:rPr lang="es-ES" dirty="0" err="1" smtClean="0"/>
              <a:t>scales</a:t>
            </a:r>
            <a:endParaRPr lang="es-ES" dirty="0"/>
          </a:p>
        </p:txBody>
      </p:sp>
      <p:cxnSp>
        <p:nvCxnSpPr>
          <p:cNvPr id="4" name="3 Conector recto"/>
          <p:cNvCxnSpPr/>
          <p:nvPr/>
        </p:nvCxnSpPr>
        <p:spPr>
          <a:xfrm>
            <a:off x="241300" y="5167212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4 CuadroTexto"/>
          <p:cNvSpPr txBox="1">
            <a:spLocks noChangeArrowheads="1"/>
          </p:cNvSpPr>
          <p:nvPr/>
        </p:nvSpPr>
        <p:spPr bwMode="auto">
          <a:xfrm rot="19800000">
            <a:off x="1860550" y="4576662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  <a:latin typeface="+mj-lt"/>
              </a:rPr>
              <a:t>Today</a:t>
            </a:r>
          </a:p>
        </p:txBody>
      </p:sp>
      <p:sp>
        <p:nvSpPr>
          <p:cNvPr id="19462" name="5 CuadroTexto"/>
          <p:cNvSpPr txBox="1">
            <a:spLocks noChangeArrowheads="1"/>
          </p:cNvSpPr>
          <p:nvPr/>
        </p:nvSpPr>
        <p:spPr bwMode="auto">
          <a:xfrm rot="19800000">
            <a:off x="2511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Hours</a:t>
            </a:r>
          </a:p>
        </p:txBody>
      </p:sp>
      <p:sp>
        <p:nvSpPr>
          <p:cNvPr id="19463" name="6 CuadroTexto"/>
          <p:cNvSpPr txBox="1">
            <a:spLocks noChangeArrowheads="1"/>
          </p:cNvSpPr>
          <p:nvPr/>
        </p:nvSpPr>
        <p:spPr bwMode="auto">
          <a:xfrm rot="19800000">
            <a:off x="3019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Days</a:t>
            </a:r>
          </a:p>
        </p:txBody>
      </p:sp>
      <p:sp>
        <p:nvSpPr>
          <p:cNvPr id="19464" name="7 CuadroTexto"/>
          <p:cNvSpPr txBox="1">
            <a:spLocks noChangeArrowheads="1"/>
          </p:cNvSpPr>
          <p:nvPr/>
        </p:nvSpPr>
        <p:spPr bwMode="auto">
          <a:xfrm rot="19800000">
            <a:off x="3995738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Weeks</a:t>
            </a:r>
          </a:p>
        </p:txBody>
      </p:sp>
      <p:sp>
        <p:nvSpPr>
          <p:cNvPr id="19465" name="8 CuadroTexto"/>
          <p:cNvSpPr txBox="1">
            <a:spLocks noChangeArrowheads="1"/>
          </p:cNvSpPr>
          <p:nvPr/>
        </p:nvSpPr>
        <p:spPr bwMode="auto">
          <a:xfrm rot="19800000">
            <a:off x="4589463" y="4576662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Months</a:t>
            </a:r>
          </a:p>
        </p:txBody>
      </p:sp>
      <p:sp>
        <p:nvSpPr>
          <p:cNvPr id="19466" name="9 CuadroTexto"/>
          <p:cNvSpPr txBox="1">
            <a:spLocks noChangeArrowheads="1"/>
          </p:cNvSpPr>
          <p:nvPr/>
        </p:nvSpPr>
        <p:spPr bwMode="auto">
          <a:xfrm rot="19800000">
            <a:off x="5106988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Seasons</a:t>
            </a:r>
          </a:p>
        </p:txBody>
      </p:sp>
      <p:sp>
        <p:nvSpPr>
          <p:cNvPr id="19467" name="10 CuadroTexto"/>
          <p:cNvSpPr txBox="1">
            <a:spLocks noChangeArrowheads="1"/>
          </p:cNvSpPr>
          <p:nvPr/>
        </p:nvSpPr>
        <p:spPr bwMode="auto">
          <a:xfrm rot="19800000">
            <a:off x="5683250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Years</a:t>
            </a:r>
          </a:p>
        </p:txBody>
      </p:sp>
      <p:sp>
        <p:nvSpPr>
          <p:cNvPr id="19468" name="11 CuadroTexto"/>
          <p:cNvSpPr txBox="1">
            <a:spLocks noChangeArrowheads="1"/>
          </p:cNvSpPr>
          <p:nvPr/>
        </p:nvSpPr>
        <p:spPr bwMode="auto">
          <a:xfrm rot="19800000">
            <a:off x="62452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Decades</a:t>
            </a:r>
          </a:p>
        </p:txBody>
      </p:sp>
      <p:sp>
        <p:nvSpPr>
          <p:cNvPr id="19469" name="12 CuadroTexto"/>
          <p:cNvSpPr txBox="1">
            <a:spLocks noChangeArrowheads="1"/>
          </p:cNvSpPr>
          <p:nvPr/>
        </p:nvSpPr>
        <p:spPr bwMode="auto">
          <a:xfrm rot="19800000">
            <a:off x="250825" y="4471887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Past</a:t>
            </a:r>
          </a:p>
        </p:txBody>
      </p:sp>
      <p:sp>
        <p:nvSpPr>
          <p:cNvPr id="19470" name="13 CuadroTexto"/>
          <p:cNvSpPr txBox="1">
            <a:spLocks noChangeArrowheads="1"/>
          </p:cNvSpPr>
          <p:nvPr/>
        </p:nvSpPr>
        <p:spPr bwMode="auto">
          <a:xfrm rot="19800000">
            <a:off x="77438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383112"/>
            <a:ext cx="1584325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383112"/>
            <a:ext cx="3167063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383112"/>
            <a:ext cx="1727200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383112"/>
            <a:ext cx="1871663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493738"/>
            <a:ext cx="345916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>
                <a:latin typeface="+mj-lt"/>
              </a:rPr>
              <a:t>Mineral </a:t>
            </a:r>
            <a:r>
              <a:rPr lang="es-ES" dirty="0" err="1">
                <a:latin typeface="+mj-lt"/>
              </a:rPr>
              <a:t>Dust</a:t>
            </a:r>
            <a:endParaRPr lang="es-ES" dirty="0">
              <a:latin typeface="+mj-lt"/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249238" y="206980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>
                <a:latin typeface="+mj-lt"/>
              </a:rPr>
              <a:t>Air </a:t>
            </a:r>
            <a:r>
              <a:rPr lang="es-ES" dirty="0" err="1">
                <a:latin typeface="+mj-lt"/>
              </a:rPr>
              <a:t>quality</a:t>
            </a:r>
            <a:endParaRPr lang="es-ES" dirty="0">
              <a:latin typeface="+mj-lt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249238" y="264626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Meteorology</a:t>
            </a:r>
            <a:endParaRPr lang="es-ES" dirty="0">
              <a:latin typeface="+mj-lt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241301" y="3232050"/>
            <a:ext cx="224039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predictions</a:t>
            </a:r>
            <a:endParaRPr lang="es-ES" dirty="0">
              <a:latin typeface="+mj-lt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6659563" y="3852762"/>
            <a:ext cx="2132012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projections</a:t>
            </a:r>
            <a:endParaRPr lang="es-ES" dirty="0">
              <a:latin typeface="+mj-lt"/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241301" y="3852762"/>
            <a:ext cx="2240393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projections</a:t>
            </a:r>
            <a:endParaRPr lang="es-ES" dirty="0">
              <a:latin typeface="+mj-lt"/>
            </a:endParaRPr>
          </a:p>
        </p:txBody>
      </p:sp>
      <p:sp>
        <p:nvSpPr>
          <p:cNvPr id="26" name="21 Rectángulo"/>
          <p:cNvSpPr/>
          <p:nvPr/>
        </p:nvSpPr>
        <p:spPr>
          <a:xfrm>
            <a:off x="3841750" y="3248692"/>
            <a:ext cx="3322538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predictions</a:t>
            </a:r>
            <a:endParaRPr lang="es-E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460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2699792" y="3176588"/>
            <a:ext cx="5987008" cy="177353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 smtClean="0">
                <a:ea typeface="ＭＳ Ｐゴシック" panose="020B0600070205080204" pitchFamily="34" charset="-128"/>
              </a:rPr>
              <a:t>Climate predictions</a:t>
            </a:r>
            <a:endParaRPr lang="es-ES" altLang="es-ES" sz="28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5620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Introduction</a:t>
            </a:r>
          </a:p>
        </p:txBody>
      </p:sp>
      <p:sp>
        <p:nvSpPr>
          <p:cNvPr id="28" name="TextShape 1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FFFFFF"/>
                </a:solidFill>
                <a:latin typeface="Arial"/>
                <a:ea typeface="ＭＳ Ｐゴシック"/>
              </a:rPr>
              <a:t>Introduction to climate predictions</a:t>
            </a:r>
            <a:endParaRPr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9" name="CustomShape 2"/>
          <p:cNvSpPr/>
          <p:nvPr/>
        </p:nvSpPr>
        <p:spPr>
          <a:xfrm>
            <a:off x="-18143" y="873964"/>
            <a:ext cx="9162143" cy="2209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Weather forecasting: Initial-value problems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Climate projections: forced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boundary condition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problem.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/>
              <a:ea typeface="ＭＳ Ｐゴシック"/>
            </a:endParaRPr>
          </a:p>
          <a:p>
            <a:pPr marL="342900" indent="-342900" fontAlgn="auto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4990"/>
                </a:solidFill>
                <a:latin typeface="Arial"/>
                <a:ea typeface="ＭＳ Ｐゴシック"/>
              </a:rPr>
              <a:t>Climate predictions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/>
              </a:rPr>
              <a:t>(sub-seasonal, seasonal and decadal) in the middle.</a:t>
            </a:r>
          </a:p>
        </p:txBody>
      </p:sp>
      <p:sp>
        <p:nvSpPr>
          <p:cNvPr id="30" name="Right Arrow 29"/>
          <p:cNvSpPr/>
          <p:nvPr/>
        </p:nvSpPr>
        <p:spPr>
          <a:xfrm>
            <a:off x="140374" y="4608721"/>
            <a:ext cx="8839199" cy="141514"/>
          </a:xfrm>
          <a:prstGeom prst="rightArrow">
            <a:avLst/>
          </a:prstGeom>
          <a:solidFill>
            <a:sysClr val="windowText" lastClr="000000">
              <a:lumMod val="95000"/>
              <a:lumOff val="5000"/>
            </a:sysClr>
          </a:solidFill>
          <a:ln w="2540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7783" y="3497441"/>
            <a:ext cx="1104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500" b="1" dirty="0">
                <a:solidFill>
                  <a:prstClr val="black"/>
                </a:solidFill>
                <a:cs typeface="Arial" panose="020B0604020202020204" pitchFamily="34" charset="0"/>
              </a:rPr>
              <a:t>Weather forecasts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3072" y="3430453"/>
            <a:ext cx="22479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500" b="1" dirty="0">
                <a:solidFill>
                  <a:prstClr val="black"/>
                </a:solidFill>
                <a:cs typeface="Arial" panose="020B0604020202020204" pitchFamily="34" charset="0"/>
              </a:rPr>
              <a:t>Climate predictions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40574" y="3699971"/>
            <a:ext cx="1600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500" b="1" dirty="0">
                <a:solidFill>
                  <a:prstClr val="black"/>
                </a:solidFill>
                <a:cs typeface="Arial" panose="020B0604020202020204" pitchFamily="34" charset="0"/>
              </a:rPr>
              <a:t>Sub-seasonal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416974" y="3710074"/>
            <a:ext cx="1600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500" b="1" dirty="0">
                <a:solidFill>
                  <a:prstClr val="black"/>
                </a:solidFill>
                <a:cs typeface="Arial" panose="020B0604020202020204" pitchFamily="34" charset="0"/>
              </a:rPr>
              <a:t>Seasonal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321974" y="3699972"/>
            <a:ext cx="1600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500" b="1" dirty="0">
                <a:solidFill>
                  <a:prstClr val="black"/>
                </a:solidFill>
                <a:cs typeface="Arial" panose="020B0604020202020204" pitchFamily="34" charset="0"/>
              </a:rPr>
              <a:t>Decadal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46470" y="3426289"/>
            <a:ext cx="1866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500" b="1" dirty="0">
                <a:solidFill>
                  <a:prstClr val="black"/>
                </a:solidFill>
                <a:cs typeface="Arial" panose="020B0604020202020204" pitchFamily="34" charset="0"/>
              </a:rPr>
              <a:t>Climate-change projections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40374" y="4952427"/>
            <a:ext cx="8839200" cy="728108"/>
          </a:xfrm>
          <a:prstGeom prst="rect">
            <a:avLst/>
          </a:prstGeom>
          <a:gradFill flip="none" rotWithShape="1">
            <a:gsLst>
              <a:gs pos="47900">
                <a:sysClr val="windowText" lastClr="000000">
                  <a:lumMod val="50000"/>
                  <a:lumOff val="50000"/>
                </a:sysClr>
              </a:gs>
              <a:gs pos="0">
                <a:sysClr val="windowText" lastClr="000000"/>
              </a:gs>
              <a:gs pos="100000">
                <a:sysClr val="window" lastClr="FFFFFF"/>
              </a:gs>
            </a:gsLst>
            <a:lin ang="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6879" y="5054871"/>
            <a:ext cx="185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white"/>
                </a:solidFill>
                <a:cs typeface="Arial" panose="020B0604020202020204" pitchFamily="34" charset="0"/>
              </a:rPr>
              <a:t>Initial-value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white"/>
                </a:solidFill>
                <a:cs typeface="Arial" panose="020B0604020202020204" pitchFamily="34" charset="0"/>
              </a:rPr>
              <a:t> driven</a:t>
            </a:r>
          </a:p>
        </p:txBody>
      </p:sp>
      <p:sp>
        <p:nvSpPr>
          <p:cNvPr id="39" name="Rectangle 38"/>
          <p:cNvSpPr/>
          <p:nvPr/>
        </p:nvSpPr>
        <p:spPr>
          <a:xfrm rot="10800000">
            <a:off x="140374" y="5739325"/>
            <a:ext cx="8839200" cy="703207"/>
          </a:xfrm>
          <a:prstGeom prst="rect">
            <a:avLst/>
          </a:prstGeom>
          <a:gradFill flip="none" rotWithShape="1">
            <a:gsLst>
              <a:gs pos="47900">
                <a:sysClr val="windowText" lastClr="000000">
                  <a:lumMod val="50000"/>
                  <a:lumOff val="50000"/>
                </a:sysClr>
              </a:gs>
              <a:gs pos="0">
                <a:sysClr val="windowText" lastClr="000000"/>
              </a:gs>
              <a:gs pos="100000">
                <a:sysClr val="window" lastClr="FFFFFF"/>
              </a:gs>
            </a:gsLst>
            <a:lin ang="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42587" y="5829319"/>
            <a:ext cx="247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white"/>
                </a:solidFill>
                <a:cs typeface="Arial" panose="020B0604020202020204" pitchFamily="34" charset="0"/>
              </a:rPr>
              <a:t>Boundary-condition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white"/>
                </a:solidFill>
                <a:cs typeface="Arial" panose="020B0604020202020204" pitchFamily="34" charset="0"/>
              </a:rPr>
              <a:t> driven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308870" y="4686957"/>
            <a:ext cx="599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cs typeface="Arial" panose="020B0604020202020204" pitchFamily="34" charset="0"/>
              </a:rPr>
              <a:t>Time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40374" y="3426289"/>
            <a:ext cx="1259718" cy="103566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588174" y="3430454"/>
            <a:ext cx="5410200" cy="1031504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190012" y="3426289"/>
            <a:ext cx="1800447" cy="1035668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7783" y="4109736"/>
            <a:ext cx="1104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cs typeface="Arial" panose="020B0604020202020204" pitchFamily="34" charset="0"/>
              </a:rPr>
              <a:t>1-15 days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816774" y="4113900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cs typeface="Arial" panose="020B0604020202020204" pitchFamily="34" charset="0"/>
              </a:rPr>
              <a:t>10-32 days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93174" y="4113900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cs typeface="Arial" panose="020B0604020202020204" pitchFamily="34" charset="0"/>
              </a:rPr>
              <a:t>1-15  months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98174" y="4111547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cs typeface="Arial" panose="020B0604020202020204" pitchFamily="34" charset="0"/>
              </a:rPr>
              <a:t>2-30 years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356020" y="4109735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cs typeface="Arial" panose="020B0604020202020204" pitchFamily="34" charset="0"/>
              </a:rPr>
              <a:t>20-100 years</a:t>
            </a:r>
          </a:p>
        </p:txBody>
      </p:sp>
      <p:sp>
        <p:nvSpPr>
          <p:cNvPr id="50" name="Rectangle 49"/>
          <p:cNvSpPr/>
          <p:nvPr/>
        </p:nvSpPr>
        <p:spPr>
          <a:xfrm>
            <a:off x="1495864" y="3365946"/>
            <a:ext cx="5562600" cy="3287779"/>
          </a:xfrm>
          <a:prstGeom prst="rect">
            <a:avLst/>
          </a:prstGeom>
          <a:noFill/>
          <a:ln w="381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1" name="Text Box 3"/>
          <p:cNvSpPr txBox="1">
            <a:spLocks noChangeArrowheads="1"/>
          </p:cNvSpPr>
          <p:nvPr/>
        </p:nvSpPr>
        <p:spPr bwMode="auto">
          <a:xfrm>
            <a:off x="-53697" y="6653725"/>
            <a:ext cx="2316648" cy="254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00800" tIns="50400" rIns="100800" bIns="50400">
            <a:spAutoFit/>
          </a:bodyPr>
          <a:lstStyle>
            <a:lvl1pPr marL="315913" indent="-298450" eaLnBrk="0"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 eaLnBrk="0"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 sz="2400"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marL="315913" marR="0" lvl="0" indent="-298450" defTabSz="914400" eaLnBrk="1" fontAlgn="auto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Tx/>
              <a:buSzTx/>
              <a:buFontTx/>
              <a:buNone/>
              <a:tabLst>
                <a:tab pos="315913" algn="l"/>
                <a:tab pos="763588" algn="l"/>
                <a:tab pos="1212850" algn="l"/>
                <a:tab pos="1662113" algn="l"/>
                <a:tab pos="2111375" algn="l"/>
                <a:tab pos="2560638" algn="l"/>
                <a:tab pos="3009900" algn="l"/>
                <a:tab pos="3459163" algn="l"/>
                <a:tab pos="3908425" algn="l"/>
                <a:tab pos="4357688" algn="l"/>
                <a:tab pos="4806950" algn="l"/>
                <a:tab pos="5256213" algn="l"/>
                <a:tab pos="5705475" algn="l"/>
                <a:tab pos="6154738" algn="l"/>
                <a:tab pos="6604000" algn="l"/>
                <a:tab pos="7053263" algn="l"/>
                <a:tab pos="7502525" algn="l"/>
                <a:tab pos="7951788" algn="l"/>
                <a:tab pos="8401050" algn="l"/>
                <a:tab pos="8850313" algn="l"/>
                <a:tab pos="9299575" algn="l"/>
              </a:tabLst>
              <a:defRPr/>
            </a:pPr>
            <a:r>
              <a:rPr kumimoji="0" lang="fr-F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Adapted</a:t>
            </a:r>
            <a:r>
              <a:rPr kumimoji="0" lang="fr-F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fr-F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from</a:t>
            </a:r>
            <a:r>
              <a:rPr kumimoji="0" lang="fr-F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: </a:t>
            </a:r>
            <a:r>
              <a:rPr kumimoji="0" lang="fr-F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Meehl</a:t>
            </a:r>
            <a:r>
              <a:rPr kumimoji="0" lang="fr-F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et al. (2009)</a:t>
            </a:r>
          </a:p>
        </p:txBody>
      </p:sp>
      <p:sp>
        <p:nvSpPr>
          <p:cNvPr id="3" name="Left Brace 2"/>
          <p:cNvSpPr/>
          <p:nvPr/>
        </p:nvSpPr>
        <p:spPr>
          <a:xfrm rot="16200000">
            <a:off x="4274501" y="-2224562"/>
            <a:ext cx="378971" cy="8679668"/>
          </a:xfrm>
          <a:prstGeom prst="leftBrace">
            <a:avLst>
              <a:gd name="adj1" fmla="val 113509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81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24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ea typeface="ＭＳ Ｐゴシック" pitchFamily="34" charset="-128"/>
                <a:cs typeface="Arial" pitchFamily="34" charset="0"/>
              </a:rPr>
              <a:t>Seasonal forecast predictability</a:t>
            </a:r>
            <a:endParaRPr lang="es-ES" altLang="en-US" dirty="0" smtClean="0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96258" name="CasellaDiTesto 7"/>
          <p:cNvSpPr txBox="1">
            <a:spLocks noChangeArrowheads="1"/>
          </p:cNvSpPr>
          <p:nvPr/>
        </p:nvSpPr>
        <p:spPr bwMode="auto">
          <a:xfrm>
            <a:off x="152400" y="1133475"/>
            <a:ext cx="8839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GB" altLang="en-US" sz="2800" b="1" dirty="0">
                <a:solidFill>
                  <a:schemeClr val="accent2"/>
                </a:solidFill>
                <a:cs typeface="Arial" pitchFamily="34" charset="0"/>
              </a:rPr>
              <a:t>How can we predict climate for the coming season if we cannot predict the weather next week?</a:t>
            </a:r>
          </a:p>
        </p:txBody>
      </p:sp>
      <p:sp>
        <p:nvSpPr>
          <p:cNvPr id="26" name="CasellaDiTesto 14"/>
          <p:cNvSpPr txBox="1">
            <a:spLocks noChangeArrowheads="1"/>
          </p:cNvSpPr>
          <p:nvPr/>
        </p:nvSpPr>
        <p:spPr bwMode="auto">
          <a:xfrm>
            <a:off x="250825" y="4795015"/>
            <a:ext cx="2305050" cy="87030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20000">
                <a:srgbClr val="F7F7F7"/>
              </a:gs>
              <a:gs pos="100000">
                <a:srgbClr val="BDBDBD"/>
              </a:gs>
            </a:gsLst>
            <a:lin ang="5400000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GB" sz="2400" dirty="0">
                <a:cs typeface="Arial"/>
              </a:rPr>
              <a:t>Climate </a:t>
            </a:r>
            <a:r>
              <a:rPr lang="en-GB" sz="2400" dirty="0" smtClean="0">
                <a:cs typeface="Arial"/>
              </a:rPr>
              <a:t>predictions</a:t>
            </a:r>
            <a:endParaRPr lang="en-GB" sz="2400" dirty="0">
              <a:cs typeface="Arial"/>
            </a:endParaRPr>
          </a:p>
        </p:txBody>
      </p:sp>
      <p:sp>
        <p:nvSpPr>
          <p:cNvPr id="7" name="CasellaDiTesto 14"/>
          <p:cNvSpPr txBox="1">
            <a:spLocks noChangeArrowheads="1"/>
          </p:cNvSpPr>
          <p:nvPr/>
        </p:nvSpPr>
        <p:spPr bwMode="auto">
          <a:xfrm>
            <a:off x="273345" y="2602282"/>
            <a:ext cx="2305050" cy="835671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20000">
                <a:srgbClr val="F7F7F7"/>
              </a:gs>
              <a:gs pos="100000">
                <a:srgbClr val="BDBDBD"/>
              </a:gs>
            </a:gsLst>
            <a:lin ang="5400000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GB" sz="2400" dirty="0">
                <a:cs typeface="Arial"/>
              </a:rPr>
              <a:t>Weather </a:t>
            </a:r>
            <a:r>
              <a:rPr lang="en-GB" sz="2400" dirty="0" smtClean="0">
                <a:cs typeface="Arial"/>
              </a:rPr>
              <a:t>forecasts</a:t>
            </a:r>
            <a:endParaRPr lang="en-GB" sz="2400" dirty="0">
              <a:cs typeface="Arial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843213" y="2501850"/>
            <a:ext cx="5976937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The forecasts are based in the initial conditions of the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atmosphere</a:t>
            </a:r>
            <a:r>
              <a:rPr lang="en-GB" sz="2400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which is highly variable and develops a chaotic behaviour after a few days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843213" y="4695825"/>
            <a:ext cx="5976937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The predictions are based in the initial conditions of the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sea surface temperature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snow cover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 or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sea ice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, which have a slow evolution that can range from few months to years.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"/>
          <p:cNvSpPr txBox="1">
            <a:spLocks noChangeArrowheads="1"/>
          </p:cNvSpPr>
          <p:nvPr/>
        </p:nvSpPr>
        <p:spPr bwMode="auto">
          <a:xfrm>
            <a:off x="179388" y="917674"/>
            <a:ext cx="88566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dirty="0"/>
              <a:t>ENSO is the most important source of predictability at seasonal timescales (see e.g. </a:t>
            </a:r>
            <a:r>
              <a:rPr lang="en-GB" altLang="en-US" dirty="0" err="1"/>
              <a:t>Doblas</a:t>
            </a:r>
            <a:r>
              <a:rPr lang="en-GB" altLang="en-US" dirty="0"/>
              <a:t>-Reyes et al. 2013)</a:t>
            </a:r>
          </a:p>
        </p:txBody>
      </p:sp>
      <p:sp>
        <p:nvSpPr>
          <p:cNvPr id="27661" name="2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>
                <a:ea typeface="ＭＳ Ｐゴシック" pitchFamily="34" charset="-128"/>
                <a:cs typeface="Arial" pitchFamily="34" charset="0"/>
              </a:rPr>
              <a:t>Sources of seasonal predictability</a:t>
            </a:r>
            <a:endParaRPr lang="es-ES" altLang="en-US" dirty="0" smtClean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18045" y="1854198"/>
            <a:ext cx="6779347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2274</TotalTime>
  <Words>1503</Words>
  <Application>Microsoft Office PowerPoint</Application>
  <PresentationFormat>Custom</PresentationFormat>
  <Paragraphs>209</Paragraphs>
  <Slides>29</Slides>
  <Notes>25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Barcelona Supercomputing Center</vt:lpstr>
      <vt:lpstr>Earth sciences modelling:  climate and air quality modelling</vt:lpstr>
      <vt:lpstr>Spatial scales</vt:lpstr>
      <vt:lpstr>Temporal scales</vt:lpstr>
      <vt:lpstr>Climate predictions</vt:lpstr>
      <vt:lpstr>Introduction</vt:lpstr>
      <vt:lpstr>Seasonal forecast predictability</vt:lpstr>
      <vt:lpstr>Sources of seasonal predictability</vt:lpstr>
      <vt:lpstr>Probabilistic information</vt:lpstr>
      <vt:lpstr>Seasonal forecast for agriculture:  on-going developments</vt:lpstr>
      <vt:lpstr>Seasonal forecast for viticulture:  on-going activities</vt:lpstr>
      <vt:lpstr>Seasonal forecast applications for vineyard management </vt:lpstr>
      <vt:lpstr>Seasonal forecast applications for vineyard management: model chain </vt:lpstr>
      <vt:lpstr>Preliminary results:  Weather regimes. Winter</vt:lpstr>
      <vt:lpstr>Preliminary results:  Weather regimes. Summer</vt:lpstr>
      <vt:lpstr>Preliminary results:  Skill of seasonal temperature forecasts of ECMWF-System4</vt:lpstr>
      <vt:lpstr>Climate projections</vt:lpstr>
      <vt:lpstr>PowerPoint Presentation</vt:lpstr>
      <vt:lpstr>National and International collaborations</vt:lpstr>
      <vt:lpstr>National and International collaborations</vt:lpstr>
      <vt:lpstr>PowerPoint Presentation</vt:lpstr>
      <vt:lpstr>Temperature skill</vt:lpstr>
      <vt:lpstr>Ensemble predictions</vt:lpstr>
      <vt:lpstr>How many members: ensemble size </vt:lpstr>
      <vt:lpstr>How many members: ensemble size </vt:lpstr>
      <vt:lpstr>How many members: ensemble size </vt:lpstr>
      <vt:lpstr>ENSO ensemble predictions</vt:lpstr>
      <vt:lpstr>Bias correction/downscaling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lbermude</dc:creator>
  <cp:lastModifiedBy>bscuser</cp:lastModifiedBy>
  <cp:revision>229</cp:revision>
  <dcterms:modified xsi:type="dcterms:W3CDTF">2016-04-29T16:48:24Z</dcterms:modified>
</cp:coreProperties>
</file>